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5478" y="840740"/>
            <a:ext cx="3740150" cy="78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51828" y="2364104"/>
            <a:ext cx="4909820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rmalink.php?story_fbid=pfbid0iDVCRbsWzZuFz9FiMmZbHDzsaxFDmNRLiZpx7Dv3VCJm7DVmsbAdxU2nczSc7mXgl&amp;id=100057268426567" TargetMode="External"/><Relationship Id="rId2" Type="http://schemas.openxmlformats.org/officeDocument/2006/relationships/hyperlink" Target="https://rasunetul.ro/scoala-gimnaziala-paul-tanco-monor-activitati-desfasurate-cadrul-proiectului-edu-mobility-project-b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0/folders/1LT8dcpSuArzh1WsGTK9ZYhvWhhRTlZn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3917" y="2176348"/>
            <a:ext cx="7423784" cy="143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95"/>
              </a:spcBef>
            </a:pPr>
            <a:r>
              <a:rPr sz="2500" spc="-395" dirty="0">
                <a:latin typeface="Microsoft Sans Serif"/>
                <a:cs typeface="Microsoft Sans Serif"/>
              </a:rPr>
              <a:t>ACREDITARE</a:t>
            </a:r>
            <a:r>
              <a:rPr sz="2500" spc="50" dirty="0">
                <a:latin typeface="Microsoft Sans Serif"/>
                <a:cs typeface="Microsoft Sans Serif"/>
              </a:rPr>
              <a:t> </a:t>
            </a:r>
            <a:r>
              <a:rPr sz="2500" spc="-375" dirty="0">
                <a:latin typeface="Microsoft Sans Serif"/>
                <a:cs typeface="Microsoft Sans Serif"/>
              </a:rPr>
              <a:t>ERASMUS</a:t>
            </a:r>
            <a:r>
              <a:rPr sz="2500" spc="55" dirty="0">
                <a:latin typeface="Microsoft Sans Serif"/>
                <a:cs typeface="Microsoft Sans Serif"/>
              </a:rPr>
              <a:t> </a:t>
            </a:r>
            <a:r>
              <a:rPr sz="2500" spc="-409" dirty="0">
                <a:latin typeface="Microsoft Sans Serif"/>
                <a:cs typeface="Microsoft Sans Serif"/>
              </a:rPr>
              <a:t>PENTRU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spc="-220" dirty="0">
                <a:latin typeface="Microsoft Sans Serif"/>
                <a:cs typeface="Microsoft Sans Serif"/>
              </a:rPr>
              <a:t>MOBILITĂ</a:t>
            </a:r>
            <a:r>
              <a:rPr sz="2500" spc="-220" dirty="0">
                <a:latin typeface="Calibri"/>
                <a:cs typeface="Calibri"/>
              </a:rPr>
              <a:t>Ț</a:t>
            </a:r>
            <a:r>
              <a:rPr sz="2500" spc="-220" dirty="0">
                <a:latin typeface="Microsoft Sans Serif"/>
                <a:cs typeface="Microsoft Sans Serif"/>
              </a:rPr>
              <a:t>I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spc="-110" dirty="0">
                <a:latin typeface="Microsoft Sans Serif"/>
                <a:cs typeface="Microsoft Sans Serif"/>
              </a:rPr>
              <a:t>ÎN</a:t>
            </a:r>
            <a:r>
              <a:rPr sz="2500" spc="35" dirty="0">
                <a:latin typeface="Microsoft Sans Serif"/>
                <a:cs typeface="Microsoft Sans Serif"/>
              </a:rPr>
              <a:t> </a:t>
            </a:r>
            <a:r>
              <a:rPr sz="2500" spc="-280" dirty="0">
                <a:latin typeface="Microsoft Sans Serif"/>
                <a:cs typeface="Microsoft Sans Serif"/>
              </a:rPr>
              <a:t>DOMENIUL</a:t>
            </a:r>
            <a:endParaRPr sz="2500" dirty="0">
              <a:latin typeface="Microsoft Sans Serif"/>
              <a:cs typeface="Microsoft Sans Serif"/>
            </a:endParaRPr>
          </a:p>
          <a:p>
            <a:pPr algn="ctr">
              <a:lnSpc>
                <a:spcPts val="2850"/>
              </a:lnSpc>
            </a:pPr>
            <a:r>
              <a:rPr sz="2500" spc="-270" dirty="0">
                <a:latin typeface="Microsoft Sans Serif"/>
                <a:cs typeface="Microsoft Sans Serif"/>
              </a:rPr>
              <a:t>„EDUCA</a:t>
            </a:r>
            <a:r>
              <a:rPr sz="2500" spc="-270" dirty="0">
                <a:latin typeface="Calibri"/>
                <a:cs typeface="Calibri"/>
              </a:rPr>
              <a:t>Ț</a:t>
            </a:r>
            <a:r>
              <a:rPr sz="2500" spc="-270" dirty="0">
                <a:latin typeface="Microsoft Sans Serif"/>
                <a:cs typeface="Microsoft Sans Serif"/>
              </a:rPr>
              <a:t>IE</a:t>
            </a:r>
            <a:r>
              <a:rPr sz="2500" spc="50" dirty="0">
                <a:latin typeface="Microsoft Sans Serif"/>
                <a:cs typeface="Microsoft Sans Serif"/>
              </a:rPr>
              <a:t> </a:t>
            </a:r>
            <a:r>
              <a:rPr sz="2500" spc="-60" dirty="0">
                <a:latin typeface="Calibri"/>
                <a:cs typeface="Calibri"/>
              </a:rPr>
              <a:t>Ș</a:t>
            </a:r>
            <a:r>
              <a:rPr sz="2500" spc="-60" dirty="0">
                <a:latin typeface="Microsoft Sans Serif"/>
                <a:cs typeface="Microsoft Sans Serif"/>
              </a:rPr>
              <a:t>COLARĂ”</a:t>
            </a:r>
            <a:endParaRPr sz="2500" dirty="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  <a:spcBef>
                <a:spcPts val="2425"/>
              </a:spcBef>
            </a:pPr>
            <a:r>
              <a:rPr sz="2500" spc="-290" dirty="0">
                <a:latin typeface="Microsoft Sans Serif"/>
                <a:cs typeface="Microsoft Sans Serif"/>
              </a:rPr>
              <a:t>NR.</a:t>
            </a:r>
            <a:r>
              <a:rPr sz="2500" spc="155" dirty="0">
                <a:latin typeface="Microsoft Sans Serif"/>
                <a:cs typeface="Microsoft Sans Serif"/>
              </a:rPr>
              <a:t> </a:t>
            </a:r>
            <a:r>
              <a:rPr sz="2500" spc="-20" dirty="0">
                <a:latin typeface="Microsoft Sans Serif"/>
                <a:cs typeface="Microsoft Sans Serif"/>
              </a:rPr>
              <a:t>2022-1-</a:t>
            </a:r>
            <a:r>
              <a:rPr sz="2500" spc="-140" dirty="0">
                <a:latin typeface="Microsoft Sans Serif"/>
                <a:cs typeface="Microsoft Sans Serif"/>
              </a:rPr>
              <a:t>RO01-</a:t>
            </a:r>
            <a:r>
              <a:rPr sz="2500" spc="-90" dirty="0">
                <a:latin typeface="Microsoft Sans Serif"/>
                <a:cs typeface="Microsoft Sans Serif"/>
              </a:rPr>
              <a:t>KA120-</a:t>
            </a:r>
            <a:r>
              <a:rPr sz="2500" spc="-254" dirty="0">
                <a:latin typeface="Microsoft Sans Serif"/>
                <a:cs typeface="Microsoft Sans Serif"/>
              </a:rPr>
              <a:t>SCH-</a:t>
            </a:r>
            <a:r>
              <a:rPr sz="2500" spc="-10" dirty="0">
                <a:latin typeface="Microsoft Sans Serif"/>
                <a:cs typeface="Microsoft Sans Serif"/>
              </a:rPr>
              <a:t>000110363</a:t>
            </a:r>
            <a:endParaRPr sz="25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155" cy="8671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0264" y="0"/>
            <a:ext cx="1630680" cy="11018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1319" y="0"/>
            <a:ext cx="1614480" cy="6187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6556" y="5405754"/>
            <a:ext cx="10264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„Proiect</a:t>
            </a:r>
            <a:r>
              <a:rPr sz="1200" spc="-10" dirty="0">
                <a:latin typeface="Calibri"/>
                <a:cs typeface="Calibri"/>
              </a:rPr>
              <a:t> finanțat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Europeană.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opiniile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exprimate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aparțin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exclusiv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echipei de</a:t>
            </a:r>
            <a:r>
              <a:rPr sz="1200" spc="-10" dirty="0">
                <a:latin typeface="Calibri"/>
                <a:cs typeface="Calibri"/>
              </a:rPr>
              <a:t> implementare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proiectului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„Edu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Mobility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Project </a:t>
            </a:r>
            <a:r>
              <a:rPr sz="1200" spc="-35" dirty="0">
                <a:latin typeface="Calibri"/>
                <a:cs typeface="Calibri"/>
              </a:rPr>
              <a:t>BN”,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nr.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referință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2023-1-RO01-KA121-SCH-</a:t>
            </a:r>
            <a:r>
              <a:rPr sz="1200" dirty="0">
                <a:latin typeface="Calibri"/>
                <a:cs typeface="Calibri"/>
              </a:rPr>
              <a:t>000132968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reflectă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neapărat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opiniile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Uniunii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sau ale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Agenției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Naționale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pentru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Programe Comunitare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Domeniul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Educației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Formării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Profesionale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(ANPCDEFP).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Nici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Europeană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nici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ANPCDEFP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ținute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răspunzătoare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pentru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acestea.”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478" y="840740"/>
            <a:ext cx="3740150" cy="276999"/>
          </a:xfrm>
        </p:spPr>
        <p:txBody>
          <a:bodyPr/>
          <a:lstStyle/>
          <a:p>
            <a:r>
              <a:rPr lang="ro-RO" i="1" dirty="0" smtClean="0"/>
              <a:t>Plantare pădurea ERASMUS: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1905000"/>
            <a:ext cx="4909820" cy="2330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19200"/>
            <a:ext cx="484860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9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478" y="840740"/>
            <a:ext cx="3740150" cy="276999"/>
          </a:xfrm>
        </p:spPr>
        <p:txBody>
          <a:bodyPr/>
          <a:lstStyle/>
          <a:p>
            <a:r>
              <a:rPr lang="ro-RO" i="1" dirty="0" smtClean="0"/>
              <a:t>Poze din activități: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4104"/>
            <a:ext cx="10247248" cy="2330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46200"/>
            <a:ext cx="3657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47800"/>
            <a:ext cx="29464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188595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0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3556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7432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1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1992" y="1567941"/>
            <a:ext cx="620712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6760">
              <a:lnSpc>
                <a:spcPts val="2050"/>
              </a:lnSpc>
              <a:spcBef>
                <a:spcPts val="100"/>
              </a:spcBef>
            </a:pPr>
            <a:r>
              <a:rPr spc="-190" dirty="0"/>
              <a:t>PROGRAM:</a:t>
            </a:r>
            <a:r>
              <a:rPr spc="40" dirty="0"/>
              <a:t> </a:t>
            </a:r>
            <a:r>
              <a:rPr spc="-95" dirty="0"/>
              <a:t>ERASMUS+</a:t>
            </a:r>
          </a:p>
          <a:p>
            <a:pPr marL="12700" marR="5080" indent="693420">
              <a:lnSpc>
                <a:spcPts val="1939"/>
              </a:lnSpc>
              <a:spcBef>
                <a:spcPts val="140"/>
              </a:spcBef>
            </a:pPr>
            <a:r>
              <a:rPr spc="-280" dirty="0"/>
              <a:t>KEY</a:t>
            </a:r>
            <a:r>
              <a:rPr spc="40" dirty="0"/>
              <a:t> </a:t>
            </a:r>
            <a:r>
              <a:rPr spc="-160" dirty="0"/>
              <a:t>ACTION:</a:t>
            </a:r>
            <a:r>
              <a:rPr spc="60" dirty="0"/>
              <a:t> </a:t>
            </a:r>
            <a:r>
              <a:rPr spc="-210" dirty="0"/>
              <a:t>LEARNING</a:t>
            </a:r>
            <a:r>
              <a:rPr spc="50" dirty="0"/>
              <a:t> </a:t>
            </a:r>
            <a:r>
              <a:rPr spc="-195" dirty="0"/>
              <a:t>MOBILITY</a:t>
            </a:r>
            <a:r>
              <a:rPr spc="50" dirty="0"/>
              <a:t> </a:t>
            </a:r>
            <a:r>
              <a:rPr spc="-170" dirty="0"/>
              <a:t>OF</a:t>
            </a:r>
            <a:r>
              <a:rPr spc="55" dirty="0"/>
              <a:t> </a:t>
            </a:r>
            <a:r>
              <a:rPr spc="-80" dirty="0"/>
              <a:t>INDIVIDUALS </a:t>
            </a:r>
            <a:r>
              <a:rPr spc="-165" dirty="0"/>
              <a:t>ACTION</a:t>
            </a:r>
            <a:r>
              <a:rPr spc="40" dirty="0"/>
              <a:t> </a:t>
            </a:r>
            <a:r>
              <a:rPr spc="-275" dirty="0"/>
              <a:t>TYPE:</a:t>
            </a:r>
            <a:r>
              <a:rPr spc="50" dirty="0"/>
              <a:t> </a:t>
            </a:r>
            <a:r>
              <a:rPr spc="-270" dirty="0"/>
              <a:t>ERASMUS</a:t>
            </a:r>
            <a:r>
              <a:rPr spc="40" dirty="0"/>
              <a:t> </a:t>
            </a:r>
            <a:r>
              <a:rPr spc="-229" dirty="0"/>
              <a:t>ACCREDITATION</a:t>
            </a:r>
            <a:r>
              <a:rPr spc="30" dirty="0"/>
              <a:t> </a:t>
            </a:r>
            <a:r>
              <a:rPr spc="-80" dirty="0"/>
              <a:t>IN</a:t>
            </a:r>
            <a:r>
              <a:rPr spc="60" dirty="0"/>
              <a:t> </a:t>
            </a:r>
            <a:r>
              <a:rPr spc="-190" dirty="0"/>
              <a:t>SCHOOL</a:t>
            </a:r>
            <a:r>
              <a:rPr spc="30" dirty="0"/>
              <a:t> </a:t>
            </a:r>
            <a:r>
              <a:rPr spc="-175" dirty="0"/>
              <a:t>EDUCATION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90141" y="2308605"/>
            <a:ext cx="8410575" cy="227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050"/>
              </a:lnSpc>
              <a:spcBef>
                <a:spcPts val="1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CALL: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2022</a:t>
            </a:r>
            <a:endParaRPr sz="1800">
              <a:latin typeface="Microsoft Sans Serif"/>
              <a:cs typeface="Microsoft Sans Serif"/>
            </a:endParaRPr>
          </a:p>
          <a:p>
            <a:pPr marL="1905" algn="ctr">
              <a:lnSpc>
                <a:spcPts val="1945"/>
              </a:lnSpc>
            </a:pPr>
            <a:r>
              <a:rPr sz="1800" spc="-225" dirty="0">
                <a:latin typeface="Microsoft Sans Serif"/>
                <a:cs typeface="Microsoft Sans Serif"/>
              </a:rPr>
              <a:t>ACCREDITATION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00" dirty="0">
                <a:latin typeface="Microsoft Sans Serif"/>
                <a:cs typeface="Microsoft Sans Serif"/>
              </a:rPr>
              <a:t>CODE: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2022-</a:t>
            </a:r>
            <a:r>
              <a:rPr sz="1800" spc="-15" dirty="0">
                <a:latin typeface="Microsoft Sans Serif"/>
                <a:cs typeface="Microsoft Sans Serif"/>
              </a:rPr>
              <a:t>1-</a:t>
            </a:r>
            <a:r>
              <a:rPr sz="1800" spc="-100" dirty="0">
                <a:latin typeface="Microsoft Sans Serif"/>
                <a:cs typeface="Microsoft Sans Serif"/>
              </a:rPr>
              <a:t>RO01-</a:t>
            </a:r>
            <a:r>
              <a:rPr sz="1800" spc="-80" dirty="0">
                <a:latin typeface="Microsoft Sans Serif"/>
                <a:cs typeface="Microsoft Sans Serif"/>
              </a:rPr>
              <a:t>KA120-</a:t>
            </a:r>
            <a:r>
              <a:rPr sz="1800" spc="-190" dirty="0">
                <a:latin typeface="Microsoft Sans Serif"/>
                <a:cs typeface="Microsoft Sans Serif"/>
              </a:rPr>
              <a:t>SCH-</a:t>
            </a:r>
            <a:r>
              <a:rPr sz="1800" spc="-10" dirty="0">
                <a:latin typeface="Microsoft Sans Serif"/>
                <a:cs typeface="Microsoft Sans Serif"/>
              </a:rPr>
              <a:t>000110363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1945"/>
              </a:lnSpc>
            </a:pPr>
            <a:r>
              <a:rPr sz="1800" spc="-229" dirty="0">
                <a:latin typeface="Microsoft Sans Serif"/>
                <a:cs typeface="Microsoft Sans Serif"/>
              </a:rPr>
              <a:t>ACCREDITATION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0" dirty="0">
                <a:latin typeface="Microsoft Sans Serif"/>
                <a:cs typeface="Microsoft Sans Serif"/>
              </a:rPr>
              <a:t>FIELD: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SCHOOL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EDUCATION</a:t>
            </a:r>
            <a:endParaRPr sz="1800">
              <a:latin typeface="Microsoft Sans Serif"/>
              <a:cs typeface="Microsoft Sans Serif"/>
            </a:endParaRPr>
          </a:p>
          <a:p>
            <a:pPr marL="123825" marR="114300" algn="ctr">
              <a:lnSpc>
                <a:spcPts val="1939"/>
              </a:lnSpc>
              <a:spcBef>
                <a:spcPts val="140"/>
              </a:spcBef>
            </a:pPr>
            <a:r>
              <a:rPr sz="1800" spc="-229" dirty="0">
                <a:latin typeface="Microsoft Sans Serif"/>
                <a:cs typeface="Microsoft Sans Serif"/>
              </a:rPr>
              <a:t>ACCREDITATION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75" dirty="0">
                <a:latin typeface="Microsoft Sans Serif"/>
                <a:cs typeface="Microsoft Sans Serif"/>
              </a:rPr>
              <a:t>TYPE: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29" dirty="0">
                <a:latin typeface="Microsoft Sans Serif"/>
                <a:cs typeface="Microsoft Sans Serif"/>
              </a:rPr>
              <a:t>ACCREDITATION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0" dirty="0">
                <a:latin typeface="Microsoft Sans Serif"/>
                <a:cs typeface="Microsoft Sans Serif"/>
              </a:rPr>
              <a:t>FOR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195" dirty="0">
                <a:latin typeface="Microsoft Sans Serif"/>
                <a:cs typeface="Microsoft Sans Serif"/>
              </a:rPr>
              <a:t>MOBILITY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90" dirty="0">
                <a:latin typeface="Microsoft Sans Serif"/>
                <a:cs typeface="Microsoft Sans Serif"/>
              </a:rPr>
              <a:t>CONSORTIUM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60" dirty="0">
                <a:latin typeface="Microsoft Sans Serif"/>
                <a:cs typeface="Microsoft Sans Serif"/>
              </a:rPr>
              <a:t>COORDINATOR </a:t>
            </a:r>
            <a:r>
              <a:rPr sz="1800" spc="-260" dirty="0">
                <a:latin typeface="Microsoft Sans Serif"/>
                <a:cs typeface="Microsoft Sans Serif"/>
              </a:rPr>
              <a:t>STATUS: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85" dirty="0">
                <a:latin typeface="Microsoft Sans Serif"/>
                <a:cs typeface="Microsoft Sans Serif"/>
              </a:rPr>
              <a:t>ACCREDITED</a:t>
            </a:r>
            <a:endParaRPr sz="1800">
              <a:latin typeface="Microsoft Sans Serif"/>
              <a:cs typeface="Microsoft Sans Serif"/>
            </a:endParaRPr>
          </a:p>
          <a:p>
            <a:pPr marL="67310" algn="ctr">
              <a:lnSpc>
                <a:spcPts val="1920"/>
              </a:lnSpc>
            </a:pPr>
            <a:r>
              <a:rPr sz="1800" spc="-300" dirty="0">
                <a:latin typeface="Microsoft Sans Serif"/>
                <a:cs typeface="Microsoft Sans Serif"/>
              </a:rPr>
              <a:t>START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60" dirty="0">
                <a:latin typeface="Microsoft Sans Serif"/>
                <a:cs typeface="Microsoft Sans Serif"/>
              </a:rPr>
              <a:t>DATE: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01/02/2023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4" dirty="0">
                <a:latin typeface="Microsoft Sans Serif"/>
                <a:cs typeface="Microsoft Sans Serif"/>
              </a:rPr>
              <a:t>END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60" dirty="0">
                <a:latin typeface="Microsoft Sans Serif"/>
                <a:cs typeface="Microsoft Sans Serif"/>
              </a:rPr>
              <a:t>DATE: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55" dirty="0">
                <a:latin typeface="Microsoft Sans Serif"/>
                <a:cs typeface="Microsoft Sans Serif"/>
              </a:rPr>
              <a:t>31/12/2027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2055"/>
              </a:lnSpc>
              <a:spcBef>
                <a:spcPts val="1714"/>
              </a:spcBef>
            </a:pPr>
            <a:r>
              <a:rPr sz="1800" spc="-170" dirty="0">
                <a:latin typeface="Microsoft Sans Serif"/>
                <a:cs typeface="Microsoft Sans Serif"/>
              </a:rPr>
              <a:t>NATIONAL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4" dirty="0">
                <a:latin typeface="Microsoft Sans Serif"/>
                <a:cs typeface="Microsoft Sans Serif"/>
              </a:rPr>
              <a:t>AGENCY: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RO01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370" dirty="0">
                <a:latin typeface="Microsoft Sans Serif"/>
                <a:cs typeface="Microsoft Sans Serif"/>
              </a:rPr>
              <a:t>–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40" dirty="0">
                <a:latin typeface="Microsoft Sans Serif"/>
                <a:cs typeface="Microsoft Sans Serif"/>
              </a:rPr>
              <a:t>AGEN</a:t>
            </a:r>
            <a:r>
              <a:rPr sz="1800" spc="-140" dirty="0">
                <a:latin typeface="Calibri"/>
                <a:cs typeface="Calibri"/>
              </a:rPr>
              <a:t>Ț</a:t>
            </a:r>
            <a:r>
              <a:rPr sz="1800" spc="-140" dirty="0">
                <a:latin typeface="Microsoft Sans Serif"/>
                <a:cs typeface="Microsoft Sans Serif"/>
              </a:rPr>
              <a:t>IA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NA</a:t>
            </a:r>
            <a:r>
              <a:rPr sz="1800" spc="-114" dirty="0">
                <a:latin typeface="Calibri"/>
                <a:cs typeface="Calibri"/>
              </a:rPr>
              <a:t>Ț</a:t>
            </a:r>
            <a:r>
              <a:rPr sz="1800" spc="-114" dirty="0">
                <a:latin typeface="Microsoft Sans Serif"/>
                <a:cs typeface="Microsoft Sans Serif"/>
              </a:rPr>
              <a:t>IONALĂ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0" dirty="0">
                <a:latin typeface="Microsoft Sans Serif"/>
                <a:cs typeface="Microsoft Sans Serif"/>
              </a:rPr>
              <a:t>PENTRU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29" dirty="0">
                <a:latin typeface="Microsoft Sans Serif"/>
                <a:cs typeface="Microsoft Sans Serif"/>
              </a:rPr>
              <a:t>PROGRAME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15" dirty="0">
                <a:latin typeface="Microsoft Sans Serif"/>
                <a:cs typeface="Microsoft Sans Serif"/>
              </a:rPr>
              <a:t>COMUNITARE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ÎN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2055"/>
              </a:lnSpc>
            </a:pPr>
            <a:r>
              <a:rPr sz="1800" spc="-195" dirty="0">
                <a:latin typeface="Microsoft Sans Serif"/>
                <a:cs typeface="Microsoft Sans Serif"/>
              </a:rPr>
              <a:t>DOMENIUL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10" dirty="0">
                <a:latin typeface="Microsoft Sans Serif"/>
                <a:cs typeface="Microsoft Sans Serif"/>
              </a:rPr>
              <a:t>EDUCA</a:t>
            </a:r>
            <a:r>
              <a:rPr sz="1800" spc="-210" dirty="0">
                <a:latin typeface="Calibri"/>
                <a:cs typeface="Calibri"/>
              </a:rPr>
              <a:t>Ț</a:t>
            </a:r>
            <a:r>
              <a:rPr sz="1800" spc="-210" dirty="0">
                <a:latin typeface="Microsoft Sans Serif"/>
                <a:cs typeface="Microsoft Sans Serif"/>
              </a:rPr>
              <a:t>IEI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Calibri"/>
                <a:cs typeface="Calibri"/>
              </a:rPr>
              <a:t>Ș</a:t>
            </a:r>
            <a:r>
              <a:rPr sz="1800" dirty="0">
                <a:latin typeface="Microsoft Sans Serif"/>
                <a:cs typeface="Microsoft Sans Serif"/>
              </a:rPr>
              <a:t>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4" dirty="0">
                <a:latin typeface="Microsoft Sans Serif"/>
                <a:cs typeface="Microsoft Sans Serif"/>
              </a:rPr>
              <a:t>FORMĂRII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0" dirty="0">
                <a:latin typeface="Microsoft Sans Serif"/>
                <a:cs typeface="Microsoft Sans Serif"/>
              </a:rPr>
              <a:t>PROFESIONALE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7155" cy="867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0659" y="0"/>
            <a:ext cx="1563624" cy="9311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90988" y="124968"/>
            <a:ext cx="1614480" cy="6172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1822" y="5476138"/>
            <a:ext cx="10802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„Proiect</a:t>
            </a:r>
            <a:r>
              <a:rPr sz="1200" spc="-10" dirty="0">
                <a:latin typeface="Calibri"/>
                <a:cs typeface="Calibri"/>
              </a:rPr>
              <a:t> finanțat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Europeană.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 opiniile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exprimate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aparțin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exclusiv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echipei de</a:t>
            </a:r>
            <a:r>
              <a:rPr sz="1200" spc="-10" dirty="0">
                <a:latin typeface="Calibri"/>
                <a:cs typeface="Calibri"/>
              </a:rPr>
              <a:t> implementare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proiectului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„Edu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Mobility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Project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BN”,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nr.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referință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2023-1-RO01-KA121-SCH-</a:t>
            </a:r>
            <a:r>
              <a:rPr sz="1200" dirty="0">
                <a:latin typeface="Calibri"/>
                <a:cs typeface="Calibri"/>
              </a:rPr>
              <a:t>000132968</a:t>
            </a:r>
            <a:r>
              <a:rPr sz="1200" spc="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reflectă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neapărat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opiniile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Uniunii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Europene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Agenției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Naționale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pentru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Programe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Comunitare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Domeniul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Educației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Formării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Profesionale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(ANPCDEFP).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Nici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Europeană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nici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ANPCDEFP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ținute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răspunzătoare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pentru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acestea.”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265" y="2356231"/>
            <a:ext cx="41275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420"/>
              </a:lnSpc>
              <a:spcBef>
                <a:spcPts val="105"/>
              </a:spcBef>
            </a:pPr>
            <a:r>
              <a:rPr sz="2900" spc="-475" dirty="0"/>
              <a:t>EDU</a:t>
            </a:r>
            <a:r>
              <a:rPr sz="2900" spc="40" dirty="0"/>
              <a:t> </a:t>
            </a:r>
            <a:r>
              <a:rPr sz="2900" spc="-300" dirty="0"/>
              <a:t>MOBILITY</a:t>
            </a:r>
            <a:r>
              <a:rPr sz="2900" spc="30" dirty="0"/>
              <a:t> </a:t>
            </a:r>
            <a:r>
              <a:rPr sz="2900" spc="-450" dirty="0"/>
              <a:t>PROJECT</a:t>
            </a:r>
            <a:r>
              <a:rPr sz="2900" spc="25" dirty="0"/>
              <a:t> </a:t>
            </a:r>
            <a:r>
              <a:rPr sz="2900" spc="-370" dirty="0"/>
              <a:t>BN</a:t>
            </a:r>
            <a:endParaRPr sz="2900"/>
          </a:p>
          <a:p>
            <a:pPr algn="ctr">
              <a:lnSpc>
                <a:spcPts val="1860"/>
              </a:lnSpc>
            </a:pPr>
            <a:r>
              <a:rPr sz="1600" spc="-20" dirty="0"/>
              <a:t>2023-1-</a:t>
            </a:r>
            <a:r>
              <a:rPr sz="1600" spc="-75" dirty="0"/>
              <a:t>RO01-</a:t>
            </a:r>
            <a:r>
              <a:rPr sz="1600" spc="-60" dirty="0"/>
              <a:t>KA121-</a:t>
            </a:r>
            <a:r>
              <a:rPr sz="1600" spc="-170" dirty="0"/>
              <a:t>SCH-</a:t>
            </a:r>
            <a:r>
              <a:rPr sz="1600" spc="-10" dirty="0"/>
              <a:t>000132968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3848861" y="3882009"/>
            <a:ext cx="449326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sz="1600" spc="-70" dirty="0">
                <a:latin typeface="Microsoft Sans Serif"/>
                <a:cs typeface="Microsoft Sans Serif"/>
              </a:rPr>
              <a:t>Perioada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implementare:</a:t>
            </a:r>
            <a:r>
              <a:rPr sz="1600" spc="-20" dirty="0">
                <a:latin typeface="Microsoft Sans Serif"/>
                <a:cs typeface="Microsoft Sans Serif"/>
              </a:rPr>
              <a:t> 01.06.2023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-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31.08.2024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600" spc="-150" dirty="0">
                <a:latin typeface="Microsoft Sans Serif"/>
                <a:cs typeface="Microsoft Sans Serif"/>
              </a:rPr>
              <a:t>Cuantumul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maxim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al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grantului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acordat: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27,717.00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euro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67155" cy="867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0744" y="56388"/>
            <a:ext cx="1630679" cy="11018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60152" y="15240"/>
            <a:ext cx="1813653" cy="74828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4007" y="5582208"/>
            <a:ext cx="10802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„Proiect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finanțat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Europeană.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opiniile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exprimate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aparțin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exclusiv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echipei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implementare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proiectului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„Edu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Mobility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Project </a:t>
            </a:r>
            <a:r>
              <a:rPr sz="1200" spc="-35" dirty="0">
                <a:latin typeface="Calibri"/>
                <a:cs typeface="Calibri"/>
              </a:rPr>
              <a:t>BN”,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nr.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referință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2023-1-RO01-KA121-SCH-</a:t>
            </a:r>
            <a:r>
              <a:rPr sz="1200" dirty="0">
                <a:latin typeface="Calibri"/>
                <a:cs typeface="Calibri"/>
              </a:rPr>
              <a:t>000132968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reflectă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neapărat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opiniile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Uniunii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Agenției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Naționale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pentru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Programe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Comunitare</a:t>
            </a:r>
            <a:endParaRPr sz="1200">
              <a:latin typeface="Calibri"/>
              <a:cs typeface="Calibri"/>
            </a:endParaRPr>
          </a:p>
          <a:p>
            <a:pPr marL="8032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în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Domeniul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Educației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 Formării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Profesionale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(ANPCDEFP).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Nici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Europeană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 nici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ANPCDEFP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ținute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răspunzătoare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pentru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acestea.”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3189" y="1550034"/>
            <a:ext cx="8402955" cy="2928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lnSpc>
                <a:spcPts val="1590"/>
              </a:lnSpc>
              <a:spcBef>
                <a:spcPts val="105"/>
              </a:spcBef>
            </a:pPr>
            <a:r>
              <a:rPr sz="1400" spc="-204" dirty="0">
                <a:latin typeface="Microsoft Sans Serif"/>
                <a:cs typeface="Microsoft Sans Serif"/>
              </a:rPr>
              <a:t>ECHIPA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50" dirty="0">
                <a:latin typeface="Microsoft Sans Serif"/>
                <a:cs typeface="Microsoft Sans Serif"/>
              </a:rPr>
              <a:t>DE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125" dirty="0">
                <a:latin typeface="Microsoft Sans Serif"/>
                <a:cs typeface="Microsoft Sans Serif"/>
              </a:rPr>
              <a:t>IMPLEMENTARE:</a:t>
            </a:r>
            <a:endParaRPr sz="14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90400"/>
              </a:lnSpc>
              <a:spcBef>
                <a:spcPts val="70"/>
              </a:spcBef>
            </a:pPr>
            <a:r>
              <a:rPr sz="1400" spc="-150" dirty="0">
                <a:latin typeface="Microsoft Sans Serif"/>
                <a:cs typeface="Microsoft Sans Serif"/>
              </a:rPr>
              <a:t>MIRCEA-</a:t>
            </a:r>
            <a:r>
              <a:rPr sz="1400" spc="-170" dirty="0">
                <a:latin typeface="Microsoft Sans Serif"/>
                <a:cs typeface="Microsoft Sans Serif"/>
              </a:rPr>
              <a:t>CRISTIAN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NICULA,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inspector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Calibri"/>
                <a:cs typeface="Calibri"/>
              </a:rPr>
              <a:t>ș</a:t>
            </a:r>
            <a:r>
              <a:rPr sz="1400" spc="-50" dirty="0">
                <a:latin typeface="Microsoft Sans Serif"/>
                <a:cs typeface="Microsoft Sans Serif"/>
              </a:rPr>
              <a:t>colar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60" dirty="0">
                <a:latin typeface="Microsoft Sans Serif"/>
                <a:cs typeface="Microsoft Sans Serif"/>
              </a:rPr>
              <a:t>general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60" dirty="0">
                <a:latin typeface="Microsoft Sans Serif"/>
                <a:cs typeface="Microsoft Sans Serif"/>
              </a:rPr>
              <a:t>coordonator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acreditare,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60" dirty="0">
                <a:latin typeface="Microsoft Sans Serif"/>
                <a:cs typeface="Microsoft Sans Serif"/>
              </a:rPr>
              <a:t>monitorizarea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implementării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proiectului; </a:t>
            </a:r>
            <a:r>
              <a:rPr sz="1400" spc="-90" dirty="0">
                <a:latin typeface="Microsoft Sans Serif"/>
                <a:cs typeface="Microsoft Sans Serif"/>
              </a:rPr>
              <a:t>DOINA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75" dirty="0">
                <a:latin typeface="Microsoft Sans Serif"/>
                <a:cs typeface="Microsoft Sans Serif"/>
              </a:rPr>
              <a:t>MACARIE,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inspector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Calibri"/>
                <a:cs typeface="Calibri"/>
              </a:rPr>
              <a:t>ș</a:t>
            </a:r>
            <a:r>
              <a:rPr sz="1400" spc="-50" dirty="0">
                <a:latin typeface="Microsoft Sans Serif"/>
                <a:cs typeface="Microsoft Sans Serif"/>
              </a:rPr>
              <a:t>colar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pentru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proiecte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educa</a:t>
            </a:r>
            <a:r>
              <a:rPr sz="1400" spc="-70" dirty="0">
                <a:latin typeface="Calibri"/>
                <a:cs typeface="Calibri"/>
              </a:rPr>
              <a:t>ț</a:t>
            </a:r>
            <a:r>
              <a:rPr sz="1400" spc="-70" dirty="0">
                <a:latin typeface="Microsoft Sans Serif"/>
                <a:cs typeface="Microsoft Sans Serif"/>
              </a:rPr>
              <a:t>ionale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285" dirty="0">
                <a:latin typeface="Microsoft Sans Serif"/>
                <a:cs typeface="Microsoft Sans Serif"/>
              </a:rPr>
              <a:t>–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60" dirty="0">
                <a:latin typeface="Microsoft Sans Serif"/>
                <a:cs typeface="Microsoft Sans Serif"/>
              </a:rPr>
              <a:t>coordonator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5" dirty="0">
                <a:latin typeface="Microsoft Sans Serif"/>
                <a:cs typeface="Microsoft Sans Serif"/>
              </a:rPr>
              <a:t>proiect,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60" dirty="0">
                <a:latin typeface="Microsoft Sans Serif"/>
                <a:cs typeface="Microsoft Sans Serif"/>
              </a:rPr>
              <a:t>coordonator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mobilită</a:t>
            </a:r>
            <a:r>
              <a:rPr sz="1400" spc="-10" dirty="0">
                <a:latin typeface="Calibri"/>
                <a:cs typeface="Calibri"/>
              </a:rPr>
              <a:t>ț</a:t>
            </a:r>
            <a:r>
              <a:rPr sz="1400" spc="-10" dirty="0">
                <a:latin typeface="Microsoft Sans Serif"/>
                <a:cs typeface="Microsoft Sans Serif"/>
              </a:rPr>
              <a:t>i, </a:t>
            </a:r>
            <a:r>
              <a:rPr sz="1400" spc="-65" dirty="0">
                <a:latin typeface="Microsoft Sans Serif"/>
                <a:cs typeface="Microsoft Sans Serif"/>
              </a:rPr>
              <a:t>monitorizare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proiect;</a:t>
            </a: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ts val="1420"/>
              </a:lnSpc>
            </a:pPr>
            <a:r>
              <a:rPr sz="1400" spc="-140" dirty="0">
                <a:latin typeface="Microsoft Sans Serif"/>
                <a:cs typeface="Microsoft Sans Serif"/>
              </a:rPr>
              <a:t>MARIOARA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85" dirty="0">
                <a:latin typeface="Microsoft Sans Serif"/>
                <a:cs typeface="Microsoft Sans Serif"/>
              </a:rPr>
              <a:t>FELICIA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05" dirty="0">
                <a:latin typeface="Microsoft Sans Serif"/>
                <a:cs typeface="Microsoft Sans Serif"/>
              </a:rPr>
              <a:t>BOZGA,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inspector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Calibri"/>
                <a:cs typeface="Calibri"/>
              </a:rPr>
              <a:t>ș</a:t>
            </a:r>
            <a:r>
              <a:rPr sz="1400" spc="-40" dirty="0">
                <a:latin typeface="Microsoft Sans Serif"/>
                <a:cs typeface="Microsoft Sans Serif"/>
              </a:rPr>
              <a:t>colar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pentru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0" dirty="0">
                <a:latin typeface="Microsoft Sans Serif"/>
                <a:cs typeface="Microsoft Sans Serif"/>
              </a:rPr>
              <a:t>management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75" dirty="0">
                <a:latin typeface="Microsoft Sans Serif"/>
                <a:cs typeface="Microsoft Sans Serif"/>
              </a:rPr>
              <a:t>institu</a:t>
            </a:r>
            <a:r>
              <a:rPr sz="1400" spc="-75" dirty="0">
                <a:latin typeface="Calibri"/>
                <a:cs typeface="Calibri"/>
              </a:rPr>
              <a:t>ț</a:t>
            </a:r>
            <a:r>
              <a:rPr sz="1400" spc="-75" dirty="0">
                <a:latin typeface="Microsoft Sans Serif"/>
                <a:cs typeface="Microsoft Sans Serif"/>
              </a:rPr>
              <a:t>ional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responsabil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monitorizare,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coordonare</a:t>
            </a:r>
            <a:endParaRPr sz="1400">
              <a:latin typeface="Microsoft Sans Serif"/>
              <a:cs typeface="Microsoft Sans Serif"/>
            </a:endParaRPr>
          </a:p>
          <a:p>
            <a:pPr marL="1905" algn="ctr">
              <a:lnSpc>
                <a:spcPts val="1510"/>
              </a:lnSpc>
            </a:pPr>
            <a:r>
              <a:rPr sz="1400" spc="-10" dirty="0">
                <a:latin typeface="Microsoft Sans Serif"/>
                <a:cs typeface="Microsoft Sans Serif"/>
              </a:rPr>
              <a:t>mobilită</a:t>
            </a:r>
            <a:r>
              <a:rPr sz="1400" spc="-10" dirty="0">
                <a:latin typeface="Calibri"/>
                <a:cs typeface="Calibri"/>
              </a:rPr>
              <a:t>ț</a:t>
            </a:r>
            <a:r>
              <a:rPr sz="1400" spc="-10" dirty="0">
                <a:latin typeface="Microsoft Sans Serif"/>
                <a:cs typeface="Microsoft Sans Serif"/>
              </a:rPr>
              <a:t>i;</a:t>
            </a:r>
            <a:endParaRPr sz="1400">
              <a:latin typeface="Microsoft Sans Serif"/>
              <a:cs typeface="Microsoft Sans Serif"/>
            </a:endParaRPr>
          </a:p>
          <a:p>
            <a:pPr marL="320040" marR="310515" algn="ctr">
              <a:lnSpc>
                <a:spcPts val="1520"/>
              </a:lnSpc>
              <a:spcBef>
                <a:spcPts val="100"/>
              </a:spcBef>
            </a:pPr>
            <a:r>
              <a:rPr sz="1400" spc="-130" dirty="0">
                <a:latin typeface="Microsoft Sans Serif"/>
                <a:cs typeface="Microsoft Sans Serif"/>
              </a:rPr>
              <a:t>DACIANA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175" dirty="0">
                <a:latin typeface="Microsoft Sans Serif"/>
                <a:cs typeface="Microsoft Sans Serif"/>
              </a:rPr>
              <a:t>LEGENDI,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inspector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Calibri"/>
                <a:cs typeface="Calibri"/>
              </a:rPr>
              <a:t>ș</a:t>
            </a:r>
            <a:r>
              <a:rPr sz="1400" spc="-35" dirty="0">
                <a:latin typeface="Microsoft Sans Serif"/>
                <a:cs typeface="Microsoft Sans Serif"/>
              </a:rPr>
              <a:t>colar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pentru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5" dirty="0">
                <a:latin typeface="Microsoft Sans Serif"/>
                <a:cs typeface="Microsoft Sans Serif"/>
              </a:rPr>
              <a:t>management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Calibri"/>
                <a:cs typeface="Calibri"/>
              </a:rPr>
              <a:t>ș</a:t>
            </a:r>
            <a:r>
              <a:rPr sz="1400" dirty="0">
                <a:latin typeface="Microsoft Sans Serif"/>
                <a:cs typeface="Microsoft Sans Serif"/>
              </a:rPr>
              <a:t>i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20" dirty="0">
                <a:latin typeface="Microsoft Sans Serif"/>
                <a:cs typeface="Microsoft Sans Serif"/>
              </a:rPr>
              <a:t>resurse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umane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responsabil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75" dirty="0">
                <a:latin typeface="Microsoft Sans Serif"/>
                <a:cs typeface="Microsoft Sans Serif"/>
              </a:rPr>
              <a:t>evaluare,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coordonare </a:t>
            </a:r>
            <a:r>
              <a:rPr sz="1400" spc="-10" dirty="0">
                <a:latin typeface="Microsoft Sans Serif"/>
                <a:cs typeface="Microsoft Sans Serif"/>
              </a:rPr>
              <a:t>parteneriate;</a:t>
            </a:r>
            <a:endParaRPr sz="1400">
              <a:latin typeface="Microsoft Sans Serif"/>
              <a:cs typeface="Microsoft Sans Serif"/>
            </a:endParaRPr>
          </a:p>
          <a:p>
            <a:pPr marL="1270" algn="ctr">
              <a:lnSpc>
                <a:spcPts val="1395"/>
              </a:lnSpc>
            </a:pPr>
            <a:r>
              <a:rPr sz="1400" spc="-180" dirty="0">
                <a:latin typeface="Microsoft Sans Serif"/>
                <a:cs typeface="Microsoft Sans Serif"/>
              </a:rPr>
              <a:t>GEORGETA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25" dirty="0">
                <a:latin typeface="Microsoft Sans Serif"/>
                <a:cs typeface="Microsoft Sans Serif"/>
              </a:rPr>
              <a:t>ALINA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BOR</a:t>
            </a:r>
            <a:r>
              <a:rPr sz="1400" spc="-135" dirty="0">
                <a:latin typeface="Calibri"/>
                <a:cs typeface="Calibri"/>
              </a:rPr>
              <a:t>Ș</a:t>
            </a:r>
            <a:r>
              <a:rPr sz="1400" spc="-135" dirty="0">
                <a:latin typeface="Microsoft Sans Serif"/>
                <a:cs typeface="Microsoft Sans Serif"/>
              </a:rPr>
              <a:t>,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inspector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Calibri"/>
                <a:cs typeface="Calibri"/>
              </a:rPr>
              <a:t>ș</a:t>
            </a:r>
            <a:r>
              <a:rPr sz="1400" spc="-35" dirty="0">
                <a:latin typeface="Microsoft Sans Serif"/>
                <a:cs typeface="Microsoft Sans Serif"/>
              </a:rPr>
              <a:t>colar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pentru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60" dirty="0">
                <a:latin typeface="Microsoft Sans Serif"/>
                <a:cs typeface="Microsoft Sans Serif"/>
              </a:rPr>
              <a:t>monitorizarea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programelor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privind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accesul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la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65" dirty="0">
                <a:latin typeface="Microsoft Sans Serif"/>
                <a:cs typeface="Microsoft Sans Serif"/>
              </a:rPr>
              <a:t>educa</a:t>
            </a:r>
            <a:r>
              <a:rPr sz="1400" spc="-65" dirty="0">
                <a:latin typeface="Calibri"/>
                <a:cs typeface="Calibri"/>
              </a:rPr>
              <a:t>ț</a:t>
            </a:r>
            <a:r>
              <a:rPr sz="1400" spc="-65" dirty="0">
                <a:latin typeface="Microsoft Sans Serif"/>
                <a:cs typeface="Microsoft Sans Serif"/>
              </a:rPr>
              <a:t>ie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responsabil</a:t>
            </a:r>
            <a:endParaRPr sz="1400">
              <a:latin typeface="Microsoft Sans Serif"/>
              <a:cs typeface="Microsoft Sans Serif"/>
            </a:endParaRPr>
          </a:p>
          <a:p>
            <a:pPr marL="2540" algn="ctr">
              <a:lnSpc>
                <a:spcPts val="1510"/>
              </a:lnSpc>
            </a:pPr>
            <a:r>
              <a:rPr sz="1400" spc="-110" dirty="0">
                <a:latin typeface="Microsoft Sans Serif"/>
                <a:cs typeface="Microsoft Sans Serif"/>
              </a:rPr>
              <a:t>comunicare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Calibri"/>
                <a:cs typeface="Calibri"/>
              </a:rPr>
              <a:t>ș</a:t>
            </a:r>
            <a:r>
              <a:rPr sz="1400" dirty="0">
                <a:latin typeface="Microsoft Sans Serif"/>
                <a:cs typeface="Microsoft Sans Serif"/>
              </a:rPr>
              <a:t>i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diseminare;</a:t>
            </a:r>
            <a:endParaRPr sz="1400">
              <a:latin typeface="Microsoft Sans Serif"/>
              <a:cs typeface="Microsoft Sans Serif"/>
            </a:endParaRPr>
          </a:p>
          <a:p>
            <a:pPr marL="3175" algn="ctr">
              <a:lnSpc>
                <a:spcPts val="1510"/>
              </a:lnSpc>
            </a:pPr>
            <a:r>
              <a:rPr sz="1400" spc="-170" dirty="0">
                <a:latin typeface="Microsoft Sans Serif"/>
                <a:cs typeface="Microsoft Sans Serif"/>
              </a:rPr>
              <a:t>VIOLETA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0" dirty="0">
                <a:latin typeface="Microsoft Sans Serif"/>
                <a:cs typeface="Microsoft Sans Serif"/>
              </a:rPr>
              <a:t>ROGOZAN,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inspector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Calibri"/>
                <a:cs typeface="Calibri"/>
              </a:rPr>
              <a:t>ș</a:t>
            </a:r>
            <a:r>
              <a:rPr sz="1400" spc="-50" dirty="0">
                <a:latin typeface="Microsoft Sans Serif"/>
                <a:cs typeface="Microsoft Sans Serif"/>
              </a:rPr>
              <a:t>colar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pentru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educa</a:t>
            </a:r>
            <a:r>
              <a:rPr sz="1400" spc="-70" dirty="0">
                <a:latin typeface="Calibri"/>
                <a:cs typeface="Calibri"/>
              </a:rPr>
              <a:t>ț</a:t>
            </a:r>
            <a:r>
              <a:rPr sz="1400" spc="-70" dirty="0">
                <a:latin typeface="Microsoft Sans Serif"/>
                <a:cs typeface="Microsoft Sans Serif"/>
              </a:rPr>
              <a:t>ie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permanentă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Calibri"/>
                <a:cs typeface="Calibri"/>
              </a:rPr>
              <a:t>ș</a:t>
            </a:r>
            <a:r>
              <a:rPr sz="1400" dirty="0">
                <a:latin typeface="Microsoft Sans Serif"/>
                <a:cs typeface="Microsoft Sans Serif"/>
              </a:rPr>
              <a:t>i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activită</a:t>
            </a:r>
            <a:r>
              <a:rPr sz="1400" spc="-30" dirty="0">
                <a:latin typeface="Calibri"/>
                <a:cs typeface="Calibri"/>
              </a:rPr>
              <a:t>ț</a:t>
            </a:r>
            <a:r>
              <a:rPr sz="1400" spc="-30" dirty="0">
                <a:latin typeface="Microsoft Sans Serif"/>
                <a:cs typeface="Microsoft Sans Serif"/>
              </a:rPr>
              <a:t>i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45" dirty="0">
                <a:latin typeface="Microsoft Sans Serif"/>
                <a:cs typeface="Microsoft Sans Serif"/>
              </a:rPr>
              <a:t>extra</a:t>
            </a:r>
            <a:r>
              <a:rPr sz="1400" spc="-45" dirty="0">
                <a:latin typeface="Calibri"/>
                <a:cs typeface="Calibri"/>
              </a:rPr>
              <a:t>ș</a:t>
            </a:r>
            <a:r>
              <a:rPr sz="1400" spc="-45" dirty="0">
                <a:latin typeface="Microsoft Sans Serif"/>
                <a:cs typeface="Microsoft Sans Serif"/>
              </a:rPr>
              <a:t>colare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responsabil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selec</a:t>
            </a:r>
            <a:r>
              <a:rPr sz="1400" spc="-90" dirty="0">
                <a:latin typeface="Calibri"/>
                <a:cs typeface="Calibri"/>
              </a:rPr>
              <a:t>ț</a:t>
            </a:r>
            <a:r>
              <a:rPr sz="1400" spc="-90" dirty="0">
                <a:latin typeface="Microsoft Sans Serif"/>
                <a:cs typeface="Microsoft Sans Serif"/>
              </a:rPr>
              <a:t>ie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Calibri"/>
                <a:cs typeface="Calibri"/>
              </a:rPr>
              <a:t>ș</a:t>
            </a:r>
            <a:r>
              <a:rPr sz="1400" spc="-25" dirty="0">
                <a:latin typeface="Microsoft Sans Serif"/>
                <a:cs typeface="Microsoft Sans Serif"/>
              </a:rPr>
              <a:t>i</a:t>
            </a:r>
            <a:endParaRPr sz="1400">
              <a:latin typeface="Microsoft Sans Serif"/>
              <a:cs typeface="Microsoft Sans Serif"/>
            </a:endParaRPr>
          </a:p>
          <a:p>
            <a:pPr marL="4445" algn="ctr">
              <a:lnSpc>
                <a:spcPts val="1520"/>
              </a:lnSpc>
            </a:pPr>
            <a:r>
              <a:rPr sz="1400" spc="-20" dirty="0">
                <a:latin typeface="Microsoft Sans Serif"/>
                <a:cs typeface="Microsoft Sans Serif"/>
              </a:rPr>
              <a:t>pregătire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participan</a:t>
            </a:r>
            <a:r>
              <a:rPr sz="1400" spc="-10" dirty="0">
                <a:latin typeface="Calibri"/>
                <a:cs typeface="Calibri"/>
              </a:rPr>
              <a:t>ț</a:t>
            </a:r>
            <a:r>
              <a:rPr sz="1400" spc="-10" dirty="0">
                <a:latin typeface="Microsoft Sans Serif"/>
                <a:cs typeface="Microsoft Sans Serif"/>
              </a:rPr>
              <a:t>i;</a:t>
            </a:r>
            <a:endParaRPr sz="1400">
              <a:latin typeface="Microsoft Sans Serif"/>
              <a:cs typeface="Microsoft Sans Serif"/>
            </a:endParaRPr>
          </a:p>
          <a:p>
            <a:pPr marL="1843405" marR="1828800" algn="ctr">
              <a:lnSpc>
                <a:spcPts val="1500"/>
              </a:lnSpc>
              <a:spcBef>
                <a:spcPts val="120"/>
              </a:spcBef>
            </a:pPr>
            <a:r>
              <a:rPr sz="1400" spc="-130" dirty="0">
                <a:latin typeface="Microsoft Sans Serif"/>
                <a:cs typeface="Microsoft Sans Serif"/>
              </a:rPr>
              <a:t>DINU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85" dirty="0">
                <a:latin typeface="Microsoft Sans Serif"/>
                <a:cs typeface="Microsoft Sans Serif"/>
              </a:rPr>
              <a:t>NAN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285" dirty="0">
                <a:latin typeface="Microsoft Sans Serif"/>
                <a:cs typeface="Microsoft Sans Serif"/>
              </a:rPr>
              <a:t>–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60" dirty="0">
                <a:latin typeface="Microsoft Sans Serif"/>
                <a:cs typeface="Microsoft Sans Serif"/>
              </a:rPr>
              <a:t>informatician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285" dirty="0">
                <a:latin typeface="Microsoft Sans Serif"/>
                <a:cs typeface="Microsoft Sans Serif"/>
              </a:rPr>
              <a:t>–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75" dirty="0">
                <a:latin typeface="Microsoft Sans Serif"/>
                <a:cs typeface="Microsoft Sans Serif"/>
              </a:rPr>
              <a:t>responsabil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80" dirty="0">
                <a:latin typeface="Microsoft Sans Serif"/>
                <a:cs typeface="Microsoft Sans Serif"/>
              </a:rPr>
              <a:t>IT,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gestionare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site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proiect; </a:t>
            </a:r>
            <a:r>
              <a:rPr sz="1400" spc="-195" dirty="0">
                <a:latin typeface="Microsoft Sans Serif"/>
                <a:cs typeface="Microsoft Sans Serif"/>
              </a:rPr>
              <a:t>LAURA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35" dirty="0">
                <a:latin typeface="Microsoft Sans Serif"/>
                <a:cs typeface="Microsoft Sans Serif"/>
              </a:rPr>
              <a:t>GRESNER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55" dirty="0">
                <a:latin typeface="Microsoft Sans Serif"/>
                <a:cs typeface="Microsoft Sans Serif"/>
              </a:rPr>
              <a:t>contabil-</a:t>
            </a:r>
            <a:r>
              <a:rPr sz="1400" dirty="0">
                <a:latin typeface="Calibri"/>
                <a:cs typeface="Calibri"/>
              </a:rPr>
              <a:t>ș</a:t>
            </a:r>
            <a:r>
              <a:rPr sz="1400" dirty="0">
                <a:latin typeface="Microsoft Sans Serif"/>
                <a:cs typeface="Microsoft Sans Serif"/>
              </a:rPr>
              <a:t>ef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75" dirty="0">
                <a:latin typeface="Microsoft Sans Serif"/>
                <a:cs typeface="Microsoft Sans Serif"/>
              </a:rPr>
              <a:t>responsabil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financiar;</a:t>
            </a:r>
            <a:endParaRPr sz="1400">
              <a:latin typeface="Microsoft Sans Serif"/>
              <a:cs typeface="Microsoft Sans Serif"/>
            </a:endParaRPr>
          </a:p>
          <a:p>
            <a:pPr marL="635" algn="ctr">
              <a:lnSpc>
                <a:spcPts val="1505"/>
              </a:lnSpc>
            </a:pPr>
            <a:r>
              <a:rPr sz="1400" spc="-120" dirty="0">
                <a:latin typeface="Microsoft Sans Serif"/>
                <a:cs typeface="Microsoft Sans Serif"/>
              </a:rPr>
              <a:t>DANA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5" dirty="0">
                <a:latin typeface="Microsoft Sans Serif"/>
                <a:cs typeface="Microsoft Sans Serif"/>
              </a:rPr>
              <a:t>VÎNCA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95" dirty="0">
                <a:latin typeface="Microsoft Sans Serif"/>
                <a:cs typeface="Microsoft Sans Serif"/>
              </a:rPr>
              <a:t>consilier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75" dirty="0">
                <a:latin typeface="Microsoft Sans Serif"/>
                <a:cs typeface="Microsoft Sans Serif"/>
              </a:rPr>
              <a:t>responsabil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juridic.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155" cy="8671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4167" y="48767"/>
            <a:ext cx="1630680" cy="11003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1319" y="0"/>
            <a:ext cx="1614480" cy="6187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4540" y="5587695"/>
            <a:ext cx="10802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„Proiect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finanțat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Europeană.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opiniile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exprimate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aparțin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exclusiv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echipei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implementare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proiectului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„Edu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Mobility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Project </a:t>
            </a:r>
            <a:r>
              <a:rPr sz="1200" spc="-35" dirty="0">
                <a:latin typeface="Calibri"/>
                <a:cs typeface="Calibri"/>
              </a:rPr>
              <a:t>BN”,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nr.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referință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2023-1-RO01-KA121-SCH-</a:t>
            </a:r>
            <a:r>
              <a:rPr sz="1200" dirty="0">
                <a:latin typeface="Calibri"/>
                <a:cs typeface="Calibri"/>
              </a:rPr>
              <a:t>000132968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reflectă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neapărat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opiniile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Uniunii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Europene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sau ale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Agenției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Naționale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pentru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Programe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Comunitare</a:t>
            </a:r>
            <a:endParaRPr sz="1200">
              <a:latin typeface="Calibri"/>
              <a:cs typeface="Calibri"/>
            </a:endParaRPr>
          </a:p>
          <a:p>
            <a:pPr marL="80391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în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Domeniul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Educației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 Formării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Profesionale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(ANPCDEFP).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Nici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Europeană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 nici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ANPCDEFP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ținute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răspunzătoare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pentru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acestea.”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165" rIns="0" bIns="0" rtlCol="0">
            <a:spAutoFit/>
          </a:bodyPr>
          <a:lstStyle/>
          <a:p>
            <a:pPr marL="194310">
              <a:lnSpc>
                <a:spcPts val="2805"/>
              </a:lnSpc>
              <a:spcBef>
                <a:spcPts val="100"/>
              </a:spcBef>
            </a:pPr>
            <a:r>
              <a:rPr sz="2400" spc="-390" dirty="0"/>
              <a:t>EDU</a:t>
            </a:r>
            <a:r>
              <a:rPr sz="2400" spc="30" dirty="0"/>
              <a:t> </a:t>
            </a:r>
            <a:r>
              <a:rPr sz="2400" spc="-254" dirty="0"/>
              <a:t>MOBILITY</a:t>
            </a:r>
            <a:r>
              <a:rPr sz="2400" spc="30" dirty="0"/>
              <a:t> </a:t>
            </a:r>
            <a:r>
              <a:rPr sz="2400" spc="-370" dirty="0"/>
              <a:t>PROJECT</a:t>
            </a:r>
            <a:r>
              <a:rPr sz="2400" spc="45" dirty="0"/>
              <a:t> </a:t>
            </a:r>
            <a:r>
              <a:rPr sz="2400" spc="-310" dirty="0"/>
              <a:t>BN</a:t>
            </a:r>
            <a:endParaRPr sz="2400"/>
          </a:p>
          <a:p>
            <a:pPr marL="232410">
              <a:lnSpc>
                <a:spcPts val="1845"/>
              </a:lnSpc>
            </a:pPr>
            <a:r>
              <a:rPr sz="1600" spc="-20" dirty="0"/>
              <a:t>2023-1-</a:t>
            </a:r>
            <a:r>
              <a:rPr sz="1600" spc="-75" dirty="0"/>
              <a:t>RO01-</a:t>
            </a:r>
            <a:r>
              <a:rPr sz="1600" spc="-60" dirty="0"/>
              <a:t>KA121-</a:t>
            </a:r>
            <a:r>
              <a:rPr sz="1600" spc="-170" dirty="0"/>
              <a:t>SCH-</a:t>
            </a:r>
            <a:r>
              <a:rPr sz="1600" spc="-10" dirty="0"/>
              <a:t>000132968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1201318" y="3406216"/>
            <a:ext cx="2682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0" dirty="0">
                <a:latin typeface="Calibri"/>
                <a:cs typeface="Calibri"/>
              </a:rPr>
              <a:t>Ș</a:t>
            </a:r>
            <a:r>
              <a:rPr sz="2000" spc="-220" dirty="0">
                <a:latin typeface="Microsoft Sans Serif"/>
                <a:cs typeface="Microsoft Sans Serif"/>
              </a:rPr>
              <a:t>COLILE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65" dirty="0">
                <a:latin typeface="Microsoft Sans Serif"/>
                <a:cs typeface="Microsoft Sans Serif"/>
              </a:rPr>
              <a:t>DIN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165" dirty="0">
                <a:latin typeface="Microsoft Sans Serif"/>
                <a:cs typeface="Microsoft Sans Serif"/>
              </a:rPr>
              <a:t>CONSOR</a:t>
            </a:r>
            <a:r>
              <a:rPr sz="2000" spc="-165" dirty="0">
                <a:latin typeface="Calibri"/>
                <a:cs typeface="Calibri"/>
              </a:rPr>
              <a:t>Ț</a:t>
            </a:r>
            <a:r>
              <a:rPr sz="2000" spc="-165" dirty="0">
                <a:latin typeface="Microsoft Sans Serif"/>
                <a:cs typeface="Microsoft Sans Serif"/>
              </a:rPr>
              <a:t>IU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pc="-145" dirty="0">
                <a:latin typeface="Calibri"/>
                <a:cs typeface="Calibri"/>
              </a:rPr>
              <a:t>Ș</a:t>
            </a:r>
            <a:r>
              <a:rPr spc="-145" dirty="0"/>
              <a:t>COALA</a:t>
            </a:r>
            <a:r>
              <a:rPr spc="35" dirty="0"/>
              <a:t> </a:t>
            </a:r>
            <a:r>
              <a:rPr spc="-140" dirty="0"/>
              <a:t>GIMNAZIALĂ</a:t>
            </a:r>
            <a:r>
              <a:rPr spc="45" dirty="0"/>
              <a:t> </a:t>
            </a:r>
            <a:r>
              <a:rPr spc="-240" dirty="0"/>
              <a:t>„PAUL</a:t>
            </a:r>
            <a:r>
              <a:rPr spc="35" dirty="0"/>
              <a:t> </a:t>
            </a:r>
            <a:r>
              <a:rPr spc="-125" dirty="0"/>
              <a:t>TANCO”</a:t>
            </a:r>
            <a:r>
              <a:rPr spc="40" dirty="0"/>
              <a:t> </a:t>
            </a:r>
            <a:r>
              <a:rPr spc="-10" dirty="0"/>
              <a:t>MONOR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pc="-145" dirty="0">
                <a:latin typeface="Calibri"/>
                <a:cs typeface="Calibri"/>
              </a:rPr>
              <a:t>Ș</a:t>
            </a:r>
            <a:r>
              <a:rPr spc="-145" dirty="0"/>
              <a:t>COALA</a:t>
            </a:r>
            <a:r>
              <a:rPr spc="40" dirty="0"/>
              <a:t> </a:t>
            </a:r>
            <a:r>
              <a:rPr spc="-140" dirty="0"/>
              <a:t>GIMNAZIALĂ</a:t>
            </a:r>
            <a:r>
              <a:rPr spc="50" dirty="0"/>
              <a:t> </a:t>
            </a:r>
            <a:r>
              <a:rPr spc="-65" dirty="0"/>
              <a:t>DUMITRA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pc="-145" dirty="0">
                <a:latin typeface="Calibri"/>
                <a:cs typeface="Calibri"/>
              </a:rPr>
              <a:t>Ș</a:t>
            </a:r>
            <a:r>
              <a:rPr spc="-145" dirty="0"/>
              <a:t>COALA</a:t>
            </a:r>
            <a:r>
              <a:rPr spc="40" dirty="0"/>
              <a:t> </a:t>
            </a:r>
            <a:r>
              <a:rPr spc="-140" dirty="0"/>
              <a:t>GIMNAZIALĂ</a:t>
            </a:r>
            <a:r>
              <a:rPr spc="50" dirty="0"/>
              <a:t> </a:t>
            </a:r>
            <a:r>
              <a:rPr spc="-300" dirty="0"/>
              <a:t>TUREAC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pc="-145" dirty="0">
                <a:latin typeface="Calibri"/>
                <a:cs typeface="Calibri"/>
              </a:rPr>
              <a:t>Ș</a:t>
            </a:r>
            <a:r>
              <a:rPr spc="-145" dirty="0"/>
              <a:t>COALA</a:t>
            </a:r>
            <a:r>
              <a:rPr spc="40" dirty="0"/>
              <a:t> </a:t>
            </a:r>
            <a:r>
              <a:rPr spc="-135" dirty="0"/>
              <a:t>GIMNAZIALĂ</a:t>
            </a:r>
            <a:r>
              <a:rPr spc="55" dirty="0"/>
              <a:t> </a:t>
            </a:r>
            <a:r>
              <a:rPr spc="-190" dirty="0"/>
              <a:t>„GEORGE</a:t>
            </a:r>
            <a:r>
              <a:rPr spc="45" dirty="0"/>
              <a:t> </a:t>
            </a:r>
            <a:r>
              <a:rPr spc="-140" dirty="0"/>
              <a:t>CO</a:t>
            </a:r>
            <a:r>
              <a:rPr spc="-140" dirty="0">
                <a:latin typeface="Calibri"/>
                <a:cs typeface="Calibri"/>
              </a:rPr>
              <a:t>Ș</a:t>
            </a:r>
            <a:r>
              <a:rPr spc="-140" dirty="0"/>
              <a:t>BUC”</a:t>
            </a:r>
            <a:r>
              <a:rPr spc="40" dirty="0"/>
              <a:t> </a:t>
            </a:r>
            <a:r>
              <a:rPr spc="-125" dirty="0"/>
              <a:t>CO</a:t>
            </a:r>
            <a:r>
              <a:rPr spc="-125" dirty="0">
                <a:latin typeface="Calibri"/>
                <a:cs typeface="Calibri"/>
              </a:rPr>
              <a:t>Ș</a:t>
            </a:r>
            <a:r>
              <a:rPr spc="-125" dirty="0"/>
              <a:t>BUC</a:t>
            </a:r>
          </a:p>
          <a:p>
            <a:pPr marL="12700" marR="741680">
              <a:lnSpc>
                <a:spcPct val="120000"/>
              </a:lnSpc>
              <a:spcBef>
                <a:spcPts val="5"/>
              </a:spcBef>
            </a:pPr>
            <a:r>
              <a:rPr spc="-145" dirty="0">
                <a:latin typeface="Calibri"/>
                <a:cs typeface="Calibri"/>
              </a:rPr>
              <a:t>Ș</a:t>
            </a:r>
            <a:r>
              <a:rPr spc="-145" dirty="0"/>
              <a:t>COALA</a:t>
            </a:r>
            <a:r>
              <a:rPr spc="15" dirty="0"/>
              <a:t> </a:t>
            </a:r>
            <a:r>
              <a:rPr spc="-140" dirty="0"/>
              <a:t>GIMNAZIALĂ</a:t>
            </a:r>
            <a:r>
              <a:rPr spc="25" dirty="0"/>
              <a:t> </a:t>
            </a:r>
            <a:r>
              <a:rPr spc="-210" dirty="0"/>
              <a:t>NR.</a:t>
            </a:r>
            <a:r>
              <a:rPr spc="45" dirty="0"/>
              <a:t> </a:t>
            </a:r>
            <a:r>
              <a:rPr dirty="0"/>
              <a:t>1</a:t>
            </a:r>
            <a:r>
              <a:rPr spc="35" dirty="0"/>
              <a:t> </a:t>
            </a:r>
            <a:r>
              <a:rPr spc="-20" dirty="0"/>
              <a:t>LE</a:t>
            </a:r>
            <a:r>
              <a:rPr spc="-20" dirty="0">
                <a:latin typeface="Calibri"/>
                <a:cs typeface="Calibri"/>
              </a:rPr>
              <a:t>Ș</a:t>
            </a:r>
            <a:r>
              <a:rPr spc="-20" dirty="0"/>
              <a:t>U </a:t>
            </a:r>
            <a:r>
              <a:rPr spc="-140" dirty="0"/>
              <a:t>GRĂDINI</a:t>
            </a:r>
            <a:r>
              <a:rPr spc="-140" dirty="0">
                <a:latin typeface="Calibri"/>
                <a:cs typeface="Calibri"/>
              </a:rPr>
              <a:t>Ț</a:t>
            </a:r>
            <a:r>
              <a:rPr spc="-140" dirty="0"/>
              <a:t>A</a:t>
            </a:r>
            <a:r>
              <a:rPr spc="50" dirty="0"/>
              <a:t> </a:t>
            </a:r>
            <a:r>
              <a:rPr spc="-229" dirty="0"/>
              <a:t>CU</a:t>
            </a:r>
            <a:r>
              <a:rPr spc="65" dirty="0"/>
              <a:t> </a:t>
            </a:r>
            <a:r>
              <a:rPr spc="-200" dirty="0"/>
              <a:t>PROGRAM</a:t>
            </a:r>
            <a:r>
              <a:rPr spc="45" dirty="0"/>
              <a:t> </a:t>
            </a:r>
            <a:r>
              <a:rPr spc="-250" dirty="0"/>
              <a:t>PRELUNGIT</a:t>
            </a:r>
            <a:r>
              <a:rPr spc="30" dirty="0"/>
              <a:t> </a:t>
            </a:r>
            <a:r>
              <a:rPr spc="-210" dirty="0"/>
              <a:t>NR.</a:t>
            </a:r>
            <a:r>
              <a:rPr spc="65" dirty="0"/>
              <a:t> </a:t>
            </a:r>
            <a:r>
              <a:rPr spc="-50" dirty="0"/>
              <a:t>6 </a:t>
            </a:r>
            <a:r>
              <a:rPr spc="-95" dirty="0"/>
              <a:t>BISTRI</a:t>
            </a:r>
            <a:r>
              <a:rPr spc="-95" dirty="0">
                <a:latin typeface="Calibri"/>
                <a:cs typeface="Calibri"/>
              </a:rPr>
              <a:t>Ț</a:t>
            </a:r>
            <a:r>
              <a:rPr spc="-95" dirty="0"/>
              <a:t>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155" cy="867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2040" y="0"/>
            <a:ext cx="1630680" cy="110185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59281" y="5522772"/>
            <a:ext cx="100736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„Proiect</a:t>
            </a:r>
            <a:r>
              <a:rPr sz="1200" spc="-10" dirty="0">
                <a:latin typeface="Calibri"/>
                <a:cs typeface="Calibri"/>
              </a:rPr>
              <a:t> finanțat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Europeană.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opiniile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exprimate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aparțin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exclusiv</a:t>
            </a:r>
            <a:r>
              <a:rPr sz="1200" dirty="0">
                <a:latin typeface="Calibri"/>
                <a:cs typeface="Calibri"/>
              </a:rPr>
              <a:t> echipei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implementare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proiectului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„Edu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Mobility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Project </a:t>
            </a:r>
            <a:r>
              <a:rPr sz="1200" spc="-20" dirty="0">
                <a:latin typeface="Calibri"/>
                <a:cs typeface="Calibri"/>
              </a:rPr>
              <a:t>BN”, </a:t>
            </a:r>
            <a:r>
              <a:rPr sz="1200" spc="-40" dirty="0">
                <a:latin typeface="Calibri"/>
                <a:cs typeface="Calibri"/>
              </a:rPr>
              <a:t>nr.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referință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2023-1-RO01-KA121-SCH-</a:t>
            </a:r>
            <a:r>
              <a:rPr sz="1200" dirty="0">
                <a:latin typeface="Calibri"/>
                <a:cs typeface="Calibri"/>
              </a:rPr>
              <a:t>000132968</a:t>
            </a:r>
            <a:r>
              <a:rPr sz="1200" spc="2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reflectă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neapărat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punctele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vedere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 opiniile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Uniunii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Europene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ale Agenției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Naționale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pentru Programe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Comunitare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Domeniul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Educației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Formării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Profesionale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(ANPCDEFP).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Nici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Uniunea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Europeană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nici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ANPCDEFP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ținute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răspunzătoare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pentru acestea.”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1319" y="0"/>
            <a:ext cx="1614480" cy="618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spc="-285" dirty="0"/>
              <a:t>EDU</a:t>
            </a:r>
            <a:r>
              <a:rPr spc="45" dirty="0"/>
              <a:t> </a:t>
            </a:r>
            <a:r>
              <a:rPr spc="-195" dirty="0"/>
              <a:t>MOBILITY</a:t>
            </a:r>
            <a:r>
              <a:rPr spc="25" dirty="0"/>
              <a:t> </a:t>
            </a:r>
            <a:r>
              <a:rPr spc="-275" dirty="0"/>
              <a:t>PROJECT</a:t>
            </a:r>
            <a:r>
              <a:rPr spc="35" dirty="0"/>
              <a:t> </a:t>
            </a:r>
            <a:r>
              <a:rPr spc="-25" dirty="0"/>
              <a:t>BN</a:t>
            </a:r>
          </a:p>
          <a:p>
            <a:pPr algn="ctr">
              <a:lnSpc>
                <a:spcPts val="2050"/>
              </a:lnSpc>
            </a:pPr>
            <a:r>
              <a:rPr spc="-10" dirty="0"/>
              <a:t>2023-</a:t>
            </a:r>
            <a:r>
              <a:rPr spc="-20" dirty="0"/>
              <a:t>1-</a:t>
            </a:r>
            <a:r>
              <a:rPr spc="-100" dirty="0"/>
              <a:t>RO01-</a:t>
            </a:r>
            <a:r>
              <a:rPr spc="-75" dirty="0"/>
              <a:t>KA121-</a:t>
            </a:r>
            <a:r>
              <a:rPr spc="-195" dirty="0"/>
              <a:t>SCH-</a:t>
            </a:r>
            <a:r>
              <a:rPr spc="-10" dirty="0"/>
              <a:t>000132968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9547" y="1918842"/>
            <a:ext cx="2731135" cy="6750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1220"/>
              </a:lnSpc>
              <a:spcBef>
                <a:spcPts val="325"/>
              </a:spcBef>
            </a:pPr>
            <a:r>
              <a:rPr sz="1200" b="1" spc="-130" dirty="0">
                <a:latin typeface="Arial"/>
                <a:cs typeface="Arial"/>
              </a:rPr>
              <a:t>OBIECTIV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Cre</a:t>
            </a:r>
            <a:r>
              <a:rPr sz="1200" b="1" spc="-85" dirty="0">
                <a:latin typeface="Calibri"/>
                <a:cs typeface="Calibri"/>
              </a:rPr>
              <a:t>ș</a:t>
            </a:r>
            <a:r>
              <a:rPr sz="1200" b="1" spc="-85" dirty="0">
                <a:latin typeface="Arial"/>
                <a:cs typeface="Arial"/>
              </a:rPr>
              <a:t>terea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50" dirty="0">
                <a:latin typeface="Arial"/>
                <a:cs typeface="Arial"/>
              </a:rPr>
              <a:t>cu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15%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numărului </a:t>
            </a:r>
            <a:r>
              <a:rPr sz="1200" b="1" spc="-85" dirty="0">
                <a:latin typeface="Arial"/>
                <a:cs typeface="Arial"/>
              </a:rPr>
              <a:t>profesorilor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capabili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să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75" dirty="0">
                <a:latin typeface="Arial"/>
                <a:cs typeface="Arial"/>
              </a:rPr>
              <a:t>ofere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sprijin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în </a:t>
            </a:r>
            <a:r>
              <a:rPr sz="1200" b="1" spc="-90" dirty="0">
                <a:latin typeface="Arial"/>
                <a:cs typeface="Arial"/>
              </a:rPr>
              <a:t>incluziune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65" dirty="0">
                <a:latin typeface="Arial"/>
                <a:cs typeface="Arial"/>
              </a:rPr>
              <a:t>elevilor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proveni</a:t>
            </a:r>
            <a:r>
              <a:rPr sz="1200" b="1" spc="-70" dirty="0">
                <a:latin typeface="Calibri"/>
                <a:cs typeface="Calibri"/>
              </a:rPr>
              <a:t>ț</a:t>
            </a:r>
            <a:r>
              <a:rPr sz="1200" b="1" spc="-70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din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grupuri vulnerabile;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417" y="2966466"/>
            <a:ext cx="3141980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Chestionare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</a:t>
            </a:r>
            <a:r>
              <a:rPr sz="1300" spc="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satisfacție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după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mobilitate,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în </a:t>
            </a:r>
            <a:r>
              <a:rPr sz="1300" dirty="0">
                <a:latin typeface="Calibri"/>
                <a:cs typeface="Calibri"/>
              </a:rPr>
              <a:t>care</a:t>
            </a:r>
            <a:r>
              <a:rPr sz="1300" spc="3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</a:t>
            </a:r>
            <a:r>
              <a:rPr sz="1300" spc="3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va</a:t>
            </a:r>
            <a:r>
              <a:rPr sz="1300" spc="37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constata</a:t>
            </a:r>
            <a:r>
              <a:rPr sz="1300" spc="3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nivelul</a:t>
            </a:r>
            <a:r>
              <a:rPr sz="1300" spc="3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</a:t>
            </a:r>
            <a:r>
              <a:rPr sz="1300" spc="37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competențe dobândit;</a:t>
            </a:r>
            <a:endParaRPr sz="13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20</a:t>
            </a:r>
            <a:r>
              <a:rPr sz="1300" spc="24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de</a:t>
            </a:r>
            <a:r>
              <a:rPr sz="1300" spc="24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activități</a:t>
            </a:r>
            <a:r>
              <a:rPr sz="1300" spc="24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în</a:t>
            </a:r>
            <a:r>
              <a:rPr sz="1300" spc="245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cadrul</a:t>
            </a:r>
            <a:r>
              <a:rPr sz="1300" spc="240" dirty="0">
                <a:latin typeface="Calibri"/>
                <a:cs typeface="Calibri"/>
              </a:rPr>
              <a:t>  </a:t>
            </a:r>
            <a:r>
              <a:rPr sz="1300" dirty="0">
                <a:latin typeface="Calibri"/>
                <a:cs typeface="Calibri"/>
              </a:rPr>
              <a:t>comisiilor</a:t>
            </a:r>
            <a:r>
              <a:rPr sz="1300" spc="81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de </a:t>
            </a:r>
            <a:r>
              <a:rPr sz="1300" dirty="0">
                <a:latin typeface="Calibri"/>
                <a:cs typeface="Calibri"/>
              </a:rPr>
              <a:t>curriculum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-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tehnici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incluziune</a:t>
            </a:r>
            <a:r>
              <a:rPr sz="1300" spc="-10" dirty="0">
                <a:latin typeface="Calibri"/>
                <a:cs typeface="Calibri"/>
              </a:rPr>
              <a:t> învățate;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20</a:t>
            </a:r>
            <a:r>
              <a:rPr sz="1300" spc="2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proiecte</a:t>
            </a:r>
            <a:r>
              <a:rPr sz="1300" spc="2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didactice</a:t>
            </a:r>
            <a:r>
              <a:rPr sz="1300" spc="2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</a:t>
            </a:r>
            <a:r>
              <a:rPr sz="1300" spc="2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tematica</a:t>
            </a:r>
            <a:r>
              <a:rPr sz="1300" spc="2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incluziunii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elevilor;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4417" y="4353559"/>
            <a:ext cx="314071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4950" algn="l"/>
                <a:tab pos="1274445" algn="l"/>
                <a:tab pos="1870075" algn="l"/>
                <a:tab pos="2179955" algn="l"/>
                <a:tab pos="2999740" algn="l"/>
              </a:tabLst>
            </a:pPr>
            <a:r>
              <a:rPr sz="1300" spc="-50" dirty="0">
                <a:latin typeface="Calibri"/>
                <a:cs typeface="Calibri"/>
              </a:rPr>
              <a:t>5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20" dirty="0">
                <a:latin typeface="Calibri"/>
                <a:cs typeface="Calibri"/>
              </a:rPr>
              <a:t>focus-</a:t>
            </a:r>
            <a:r>
              <a:rPr sz="1300" spc="-10" dirty="0">
                <a:latin typeface="Calibri"/>
                <a:cs typeface="Calibri"/>
              </a:rPr>
              <a:t>grupuri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10" dirty="0">
                <a:latin typeface="Calibri"/>
                <a:cs typeface="Calibri"/>
              </a:rPr>
              <a:t>tehnici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25" dirty="0">
                <a:latin typeface="Calibri"/>
                <a:cs typeface="Calibri"/>
              </a:rPr>
              <a:t>de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10" dirty="0">
                <a:latin typeface="Calibri"/>
                <a:cs typeface="Calibri"/>
              </a:rPr>
              <a:t>incluziune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25" dirty="0">
                <a:latin typeface="Calibri"/>
                <a:cs typeface="Calibri"/>
              </a:rPr>
              <a:t>în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reuniuni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cu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profesorii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diriginți;</a:t>
            </a:r>
            <a:endParaRPr sz="1300">
              <a:latin typeface="Calibri"/>
              <a:cs typeface="Calibri"/>
            </a:endParaRPr>
          </a:p>
          <a:p>
            <a:pPr marL="12700" marR="85725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10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resurse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educaționale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deschise. portofolii </a:t>
            </a:r>
            <a:r>
              <a:rPr sz="1300" dirty="0">
                <a:latin typeface="Calibri"/>
                <a:cs typeface="Calibri"/>
              </a:rPr>
              <a:t>individuale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virtuale;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4417" y="5146040"/>
            <a:ext cx="31381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Calibri"/>
                <a:cs typeface="Calibri"/>
              </a:rPr>
              <a:t>integrarea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obiectivelor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dobândite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în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planurile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417" y="5344159"/>
            <a:ext cx="314198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1475740" algn="l"/>
                <a:tab pos="2169160" algn="l"/>
                <a:tab pos="3001010" algn="l"/>
              </a:tabLst>
            </a:pPr>
            <a:r>
              <a:rPr sz="1300" spc="-10" dirty="0">
                <a:latin typeface="Calibri"/>
                <a:cs typeface="Calibri"/>
              </a:rPr>
              <a:t>manageriale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25" dirty="0">
                <a:latin typeface="Calibri"/>
                <a:cs typeface="Calibri"/>
              </a:rPr>
              <a:t>ale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10" dirty="0">
                <a:latin typeface="Calibri"/>
                <a:cs typeface="Calibri"/>
              </a:rPr>
              <a:t>școlilor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10" dirty="0">
                <a:latin typeface="Calibri"/>
                <a:cs typeface="Calibri"/>
              </a:rPr>
              <a:t>implicate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300" spc="-25" dirty="0">
                <a:latin typeface="Calibri"/>
                <a:cs typeface="Calibri"/>
              </a:rPr>
              <a:t>in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consorțiu;</a:t>
            </a:r>
            <a:endParaRPr sz="1300">
              <a:latin typeface="Calibri"/>
              <a:cs typeface="Calibri"/>
            </a:endParaRPr>
          </a:p>
          <a:p>
            <a:pPr marL="50800" marR="266065" indent="-3810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Abandonul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școlar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va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fi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diminuat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cu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5%: </a:t>
            </a:r>
            <a:r>
              <a:rPr sz="1300" spc="-10" dirty="0">
                <a:latin typeface="Calibri"/>
                <a:cs typeface="Calibri"/>
              </a:rPr>
              <a:t>Rezultatele </a:t>
            </a:r>
            <a:r>
              <a:rPr sz="1300" dirty="0">
                <a:latin typeface="Calibri"/>
                <a:cs typeface="Calibri"/>
              </a:rPr>
              <a:t>școlare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la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vor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creste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cu</a:t>
            </a:r>
            <a:r>
              <a:rPr sz="1300" spc="-25" dirty="0">
                <a:latin typeface="Calibri"/>
                <a:cs typeface="Calibri"/>
              </a:rPr>
              <a:t> 5%.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7245" y="1832228"/>
            <a:ext cx="2945765" cy="8305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3175" algn="ctr">
              <a:lnSpc>
                <a:spcPct val="85100"/>
              </a:lnSpc>
              <a:spcBef>
                <a:spcPts val="315"/>
              </a:spcBef>
            </a:pPr>
            <a:r>
              <a:rPr sz="1200" b="1" spc="-130" dirty="0">
                <a:latin typeface="Arial"/>
                <a:cs typeface="Arial"/>
              </a:rPr>
              <a:t>OBIECTIV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 </a:t>
            </a:r>
            <a:r>
              <a:rPr sz="1200" b="1" spc="-85" dirty="0">
                <a:latin typeface="Arial"/>
                <a:cs typeface="Arial"/>
              </a:rPr>
              <a:t>Cre</a:t>
            </a:r>
            <a:r>
              <a:rPr sz="1200" b="1" spc="-85" dirty="0">
                <a:latin typeface="Calibri"/>
                <a:cs typeface="Calibri"/>
              </a:rPr>
              <a:t>ș</a:t>
            </a:r>
            <a:r>
              <a:rPr sz="1200" b="1" spc="-85" dirty="0">
                <a:latin typeface="Arial"/>
                <a:cs typeface="Arial"/>
              </a:rPr>
              <a:t>terea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50" dirty="0">
                <a:latin typeface="Arial"/>
                <a:cs typeface="Arial"/>
              </a:rPr>
              <a:t>cu</a:t>
            </a:r>
            <a:r>
              <a:rPr sz="1200" b="1" dirty="0">
                <a:latin typeface="Arial"/>
                <a:cs typeface="Arial"/>
              </a:rPr>
              <a:t> 15%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80" dirty="0">
                <a:latin typeface="Arial"/>
                <a:cs typeface="Arial"/>
              </a:rPr>
              <a:t>numărului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de </a:t>
            </a:r>
            <a:r>
              <a:rPr sz="1200" b="1" spc="-60" dirty="0">
                <a:latin typeface="Arial"/>
                <a:cs typeface="Arial"/>
              </a:rPr>
              <a:t>elevi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care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au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dobândit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5" dirty="0">
                <a:latin typeface="Arial"/>
                <a:cs typeface="Arial"/>
              </a:rPr>
              <a:t>competen</a:t>
            </a:r>
            <a:r>
              <a:rPr sz="1200" b="1" spc="-105" dirty="0">
                <a:latin typeface="Calibri"/>
                <a:cs typeface="Calibri"/>
              </a:rPr>
              <a:t>ț</a:t>
            </a:r>
            <a:r>
              <a:rPr sz="1200" b="1" spc="-105" dirty="0">
                <a:latin typeface="Arial"/>
                <a:cs typeface="Arial"/>
              </a:rPr>
              <a:t>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verzi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Calibri"/>
                <a:cs typeface="Calibri"/>
              </a:rPr>
              <a:t>ș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cu </a:t>
            </a:r>
            <a:r>
              <a:rPr sz="1200" b="1" dirty="0">
                <a:latin typeface="Arial"/>
                <a:cs typeface="Arial"/>
              </a:rPr>
              <a:t>10%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numărului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profesori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care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75" dirty="0">
                <a:latin typeface="Arial"/>
                <a:cs typeface="Arial"/>
              </a:rPr>
              <a:t>au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fost </a:t>
            </a:r>
            <a:r>
              <a:rPr sz="1200" b="1" spc="-65" dirty="0">
                <a:latin typeface="Arial"/>
                <a:cs typeface="Arial"/>
              </a:rPr>
              <a:t>forma</a:t>
            </a:r>
            <a:r>
              <a:rPr sz="1200" b="1" spc="-65" dirty="0">
                <a:latin typeface="Calibri"/>
                <a:cs typeface="Calibri"/>
              </a:rPr>
              <a:t>ț</a:t>
            </a:r>
            <a:r>
              <a:rPr sz="1200" b="1" spc="-65" dirty="0">
                <a:latin typeface="Arial"/>
                <a:cs typeface="Arial"/>
              </a:rPr>
              <a:t>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5" dirty="0">
                <a:latin typeface="Arial"/>
                <a:cs typeface="Arial"/>
              </a:rPr>
              <a:t>pentru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70" dirty="0">
                <a:latin typeface="Arial"/>
                <a:cs typeface="Arial"/>
              </a:rPr>
              <a:t>dezvolta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105" dirty="0">
                <a:latin typeface="Arial"/>
                <a:cs typeface="Arial"/>
              </a:rPr>
              <a:t>competen</a:t>
            </a:r>
            <a:r>
              <a:rPr sz="1200" b="1" spc="-105" dirty="0">
                <a:latin typeface="Calibri"/>
                <a:cs typeface="Calibri"/>
              </a:rPr>
              <a:t>ț</a:t>
            </a:r>
            <a:r>
              <a:rPr sz="1200" b="1" spc="-105" dirty="0">
                <a:latin typeface="Arial"/>
                <a:cs typeface="Arial"/>
              </a:rPr>
              <a:t>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verzi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în </a:t>
            </a:r>
            <a:r>
              <a:rPr sz="1200" b="1" spc="-80" dirty="0">
                <a:latin typeface="Arial"/>
                <a:cs typeface="Arial"/>
              </a:rPr>
              <a:t>rândul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elevilor;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0565" y="2888996"/>
            <a:ext cx="314579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Chestionare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satisfacție după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mobilitate,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care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constata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nivelul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competențe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dobândit;</a:t>
            </a:r>
            <a:endParaRPr sz="1200">
              <a:latin typeface="Calibri"/>
              <a:cs typeface="Calibri"/>
            </a:endParaRPr>
          </a:p>
          <a:p>
            <a:pPr marL="12700" marR="61594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20 de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planuri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lecție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istoria</a:t>
            </a:r>
            <a:r>
              <a:rPr sz="1200" spc="-10" dirty="0">
                <a:latin typeface="Calibri"/>
                <a:cs typeface="Calibri"/>
              </a:rPr>
              <a:t> relațiilor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climatice, matematica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măsurarea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amprentei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carbon;</a:t>
            </a: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10</a:t>
            </a:r>
            <a:r>
              <a:rPr sz="1200" spc="3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activitati</a:t>
            </a:r>
            <a:r>
              <a:rPr sz="1200" spc="3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3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tip</a:t>
            </a:r>
            <a:r>
              <a:rPr sz="1200" spc="3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outdoor,</a:t>
            </a:r>
            <a:r>
              <a:rPr sz="1200" spc="3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3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medii</a:t>
            </a:r>
            <a:r>
              <a:rPr sz="1200" spc="3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turistice, </a:t>
            </a:r>
            <a:r>
              <a:rPr sz="1200" dirty="0">
                <a:latin typeface="Calibri"/>
                <a:cs typeface="Calibri"/>
              </a:rPr>
              <a:t>pensiuni</a:t>
            </a:r>
            <a:r>
              <a:rPr sz="1200" spc="459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rurale,</a:t>
            </a:r>
            <a:r>
              <a:rPr sz="1200" spc="459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plantare</a:t>
            </a:r>
            <a:r>
              <a:rPr sz="1200" spc="47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și</a:t>
            </a:r>
            <a:r>
              <a:rPr sz="1200" spc="46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ingrijire</a:t>
            </a:r>
            <a:r>
              <a:rPr sz="1200" spc="455" dirty="0">
                <a:latin typeface="Calibri"/>
                <a:cs typeface="Calibri"/>
              </a:rPr>
              <a:t>  </a:t>
            </a:r>
            <a:r>
              <a:rPr sz="1200" spc="-2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copaci/pomi;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0565" y="4169409"/>
            <a:ext cx="314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4370" algn="l"/>
                <a:tab pos="1344930" algn="l"/>
                <a:tab pos="1544320" algn="l"/>
                <a:tab pos="1811020" algn="l"/>
                <a:tab pos="2385695" algn="l"/>
                <a:tab pos="2976880" algn="l"/>
              </a:tabLst>
            </a:pPr>
            <a:r>
              <a:rPr sz="1200" spc="-10" dirty="0">
                <a:latin typeface="Calibri"/>
                <a:cs typeface="Calibri"/>
              </a:rPr>
              <a:t>Pădurea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Erasmus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50" dirty="0">
                <a:latin typeface="Calibri"/>
                <a:cs typeface="Calibri"/>
              </a:rPr>
              <a:t>-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5" dirty="0">
                <a:latin typeface="Calibri"/>
                <a:cs typeface="Calibri"/>
              </a:rPr>
              <a:t>în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fiecare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10" dirty="0">
                <a:latin typeface="Calibri"/>
                <a:cs typeface="Calibri"/>
              </a:rPr>
              <a:t>unitate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5" dirty="0"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0565" y="4352290"/>
            <a:ext cx="314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învățământ;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Sărbătorirea</a:t>
            </a:r>
            <a:r>
              <a:rPr sz="1200" spc="12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zilelor</a:t>
            </a:r>
            <a:r>
              <a:rPr sz="1200" spc="12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mediului</a:t>
            </a:r>
            <a:r>
              <a:rPr sz="1200" spc="130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12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fiecare</a:t>
            </a:r>
            <a:r>
              <a:rPr sz="1200" spc="125" dirty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130" dirty="0">
                <a:latin typeface="Calibri"/>
                <a:cs typeface="Calibri"/>
              </a:rPr>
              <a:t>  </a:t>
            </a:r>
            <a:r>
              <a:rPr sz="1200" spc="-25" dirty="0">
                <a:latin typeface="Calibri"/>
                <a:cs typeface="Calibri"/>
              </a:rPr>
              <a:t>în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0565" y="4718050"/>
            <a:ext cx="31464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fiecare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școală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(5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iunie);</a:t>
            </a:r>
            <a:endParaRPr sz="12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2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Activități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extracurriculare,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fiecare</a:t>
            </a:r>
            <a:r>
              <a:rPr sz="1200" spc="-10" dirty="0">
                <a:latin typeface="Calibri"/>
                <a:cs typeface="Calibri"/>
              </a:rPr>
              <a:t> școală;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Opțional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științe -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competente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verzi,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fiecare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școală;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proiect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ETWINNING,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fiecare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școală;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1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Concurs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teme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mediu,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care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vor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folosi </a:t>
            </a:r>
            <a:r>
              <a:rPr sz="1200" dirty="0">
                <a:latin typeface="Calibri"/>
                <a:cs typeface="Calibri"/>
              </a:rPr>
              <a:t>materiale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reciclabile,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în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fiecare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școală;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Excursii,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activități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deplasare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cu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role,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biciclete,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0565" y="6181445"/>
            <a:ext cx="314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3130" algn="l"/>
                <a:tab pos="1251585" algn="l"/>
                <a:tab pos="1737995" algn="l"/>
                <a:tab pos="2097405" algn="l"/>
                <a:tab pos="2522855" algn="l"/>
              </a:tabLst>
            </a:pPr>
            <a:r>
              <a:rPr sz="1200" spc="-10" dirty="0">
                <a:latin typeface="Calibri"/>
                <a:cs typeface="Calibri"/>
              </a:rPr>
              <a:t>maratoane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5" dirty="0">
                <a:latin typeface="Calibri"/>
                <a:cs typeface="Calibri"/>
              </a:rPr>
              <a:t>în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0" dirty="0">
                <a:latin typeface="Calibri"/>
                <a:cs typeface="Calibri"/>
              </a:rPr>
              <a:t>care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5" dirty="0">
                <a:latin typeface="Calibri"/>
                <a:cs typeface="Calibri"/>
              </a:rPr>
              <a:t>se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5" dirty="0">
                <a:latin typeface="Calibri"/>
                <a:cs typeface="Calibri"/>
              </a:rPr>
              <a:t>vor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0" dirty="0">
                <a:latin typeface="Calibri"/>
                <a:cs typeface="Calibri"/>
              </a:rPr>
              <a:t>manifesta </a:t>
            </a:r>
            <a:r>
              <a:rPr sz="1200" spc="-10" dirty="0">
                <a:latin typeface="Calibri"/>
                <a:cs typeface="Calibri"/>
              </a:rPr>
              <a:t>comportamente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protejare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mediului.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93202" y="2036826"/>
            <a:ext cx="3067050" cy="5194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1270" algn="ctr">
              <a:lnSpc>
                <a:spcPts val="1220"/>
              </a:lnSpc>
              <a:spcBef>
                <a:spcPts val="325"/>
              </a:spcBef>
            </a:pPr>
            <a:r>
              <a:rPr sz="1200" b="1" spc="-130" dirty="0">
                <a:latin typeface="Arial"/>
                <a:cs typeface="Arial"/>
              </a:rPr>
              <a:t>OBIECTIV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Cre</a:t>
            </a:r>
            <a:r>
              <a:rPr sz="1200" b="1" spc="-85" dirty="0">
                <a:latin typeface="Calibri"/>
                <a:cs typeface="Calibri"/>
              </a:rPr>
              <a:t>ș</a:t>
            </a:r>
            <a:r>
              <a:rPr sz="1200" b="1" spc="-85" dirty="0">
                <a:latin typeface="Arial"/>
                <a:cs typeface="Arial"/>
              </a:rPr>
              <a:t>terea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50" dirty="0">
                <a:latin typeface="Arial"/>
                <a:cs typeface="Arial"/>
              </a:rPr>
              <a:t>cu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50%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în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rândul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elevilor </a:t>
            </a:r>
            <a:r>
              <a:rPr sz="1200" b="1" dirty="0">
                <a:latin typeface="Calibri"/>
                <a:cs typeface="Calibri"/>
              </a:rPr>
              <a:t>ș</a:t>
            </a:r>
            <a:r>
              <a:rPr sz="1200" b="1" dirty="0">
                <a:latin typeface="Arial"/>
                <a:cs typeface="Arial"/>
              </a:rPr>
              <a:t>i </a:t>
            </a:r>
            <a:r>
              <a:rPr sz="1200" b="1" spc="-150" dirty="0">
                <a:latin typeface="Arial"/>
                <a:cs typeface="Arial"/>
              </a:rPr>
              <a:t>cu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20%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numărului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95" dirty="0">
                <a:latin typeface="Arial"/>
                <a:cs typeface="Arial"/>
              </a:rPr>
              <a:t>profesori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din </a:t>
            </a:r>
            <a:r>
              <a:rPr sz="1200" b="1" spc="-105" dirty="0">
                <a:latin typeface="Arial"/>
                <a:cs typeface="Arial"/>
              </a:rPr>
              <a:t>consor</a:t>
            </a:r>
            <a:r>
              <a:rPr sz="1200" b="1" spc="-105" dirty="0">
                <a:latin typeface="Calibri"/>
                <a:cs typeface="Calibri"/>
              </a:rPr>
              <a:t>ț</a:t>
            </a:r>
            <a:r>
              <a:rPr sz="1200" b="1" spc="-105" dirty="0">
                <a:latin typeface="Arial"/>
                <a:cs typeface="Arial"/>
              </a:rPr>
              <a:t>iu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0" dirty="0">
                <a:latin typeface="Arial"/>
                <a:cs typeface="Arial"/>
              </a:rPr>
              <a:t>care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75" dirty="0">
                <a:latin typeface="Arial"/>
                <a:cs typeface="Arial"/>
              </a:rPr>
              <a:t>au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dobândit</a:t>
            </a:r>
            <a:r>
              <a:rPr sz="1200" b="1" spc="310" dirty="0">
                <a:latin typeface="Arial"/>
                <a:cs typeface="Arial"/>
              </a:rPr>
              <a:t> </a:t>
            </a:r>
            <a:r>
              <a:rPr sz="1200" b="1" spc="-105" dirty="0">
                <a:latin typeface="Arial"/>
                <a:cs typeface="Arial"/>
              </a:rPr>
              <a:t>competen</a:t>
            </a:r>
            <a:r>
              <a:rPr sz="1200" b="1" spc="-105" dirty="0">
                <a:latin typeface="Calibri"/>
                <a:cs typeface="Calibri"/>
              </a:rPr>
              <a:t>ț</a:t>
            </a:r>
            <a:r>
              <a:rPr sz="1200" b="1" spc="-105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digitale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3196" y="2967989"/>
            <a:ext cx="314579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Chestionare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satisfacție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după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mobilitate,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în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care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se </a:t>
            </a:r>
            <a:r>
              <a:rPr sz="1100" dirty="0">
                <a:latin typeface="Calibri"/>
                <a:cs typeface="Calibri"/>
              </a:rPr>
              <a:t>va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constata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nivelul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 competențe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dobândit.;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3196" y="3470909"/>
            <a:ext cx="31102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40 instrumente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digitale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folosite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 săptămână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clasă;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53196" y="3806190"/>
            <a:ext cx="31464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În</a:t>
            </a:r>
            <a:r>
              <a:rPr sz="1100" spc="25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timpul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orelor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2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curs,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vor</a:t>
            </a:r>
            <a:r>
              <a:rPr sz="1100" spc="2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folosi</a:t>
            </a:r>
            <a:r>
              <a:rPr sz="1100" spc="2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echipamente </a:t>
            </a:r>
            <a:r>
              <a:rPr sz="1100" dirty="0">
                <a:latin typeface="Calibri"/>
                <a:cs typeface="Calibri"/>
              </a:rPr>
              <a:t>digitale,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aproximativ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30%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oră;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3196" y="4309364"/>
            <a:ext cx="18465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12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proiecte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încorporare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web;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53196" y="4644644"/>
            <a:ext cx="19577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7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ghiduri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bune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practici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digitale;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53196" y="4979923"/>
            <a:ext cx="31464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35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resurse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educaționale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deschise;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procentul</a:t>
            </a:r>
            <a:r>
              <a:rPr sz="1100" spc="14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140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profesori</a:t>
            </a:r>
            <a:r>
              <a:rPr sz="1100" spc="13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care</a:t>
            </a:r>
            <a:r>
              <a:rPr sz="1100" spc="150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folosesc</a:t>
            </a:r>
            <a:r>
              <a:rPr sz="1100" spc="145" dirty="0">
                <a:latin typeface="Calibri"/>
                <a:cs typeface="Calibri"/>
              </a:rPr>
              <a:t>  </a:t>
            </a:r>
            <a:r>
              <a:rPr sz="1100" spc="-10" dirty="0">
                <a:latin typeface="Calibri"/>
                <a:cs typeface="Calibri"/>
              </a:rPr>
              <a:t>instrumente </a:t>
            </a:r>
            <a:r>
              <a:rPr sz="1100" dirty="0">
                <a:latin typeface="Calibri"/>
                <a:cs typeface="Calibri"/>
              </a:rPr>
              <a:t>digitale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creste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10%,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în fiecare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an;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3196" y="5650484"/>
            <a:ext cx="314706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procentul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elevi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care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folosesc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instrumente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digitale </a:t>
            </a:r>
            <a:r>
              <a:rPr sz="1100" dirty="0">
                <a:latin typeface="Calibri"/>
                <a:cs typeface="Calibri"/>
              </a:rPr>
              <a:t>va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creste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%,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în fiecare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an.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7155" cy="86106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2144" y="0"/>
            <a:ext cx="1630679" cy="88849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1319" y="0"/>
            <a:ext cx="1614480" cy="646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478" y="840740"/>
            <a:ext cx="3740150" cy="830997"/>
          </a:xfrm>
        </p:spPr>
        <p:txBody>
          <a:bodyPr/>
          <a:lstStyle/>
          <a:p>
            <a:pPr algn="ctr"/>
            <a:r>
              <a:rPr lang="ro-RO" i="1" dirty="0" smtClean="0"/>
              <a:t>Activități sintetizate din primul an de acreditare realizate la </a:t>
            </a:r>
            <a:r>
              <a:rPr lang="ro-RO" i="1" dirty="0"/>
              <a:t>Școala Gimnazială „Paul Tanco” Monor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364104"/>
            <a:ext cx="10094848" cy="2769989"/>
          </a:xfrm>
        </p:spPr>
        <p:txBody>
          <a:bodyPr/>
          <a:lstStyle/>
          <a:p>
            <a:r>
              <a:rPr lang="ro-RO" i="1" dirty="0" smtClean="0"/>
              <a:t>Activități de diseminare după mobilitatea din Budapesta realizată la nivelul unității de învățământ:</a:t>
            </a:r>
          </a:p>
          <a:p>
            <a:r>
              <a:rPr lang="ro-RO" i="1" dirty="0" smtClean="0"/>
              <a:t>Linku-uri de diseminare pagina de facebook a școlii:</a:t>
            </a:r>
          </a:p>
          <a:p>
            <a:pPr rtl="0"/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://rasunetul.ro/scoala-gimnaziala-paul-tanco-monor-activitati-desfasurate-cadrul-proiectului-edu-mobility-project-bn</a:t>
            </a:r>
            <a:endParaRPr lang="en-US" dirty="0"/>
          </a:p>
          <a:p>
            <a:pPr rtl="0"/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3"/>
              </a:rPr>
              <a:t>https://www.facebook.com/permalink.php?story_fbid=pfbid0iDVCRbsWzZuFz9FiMmZbHDzsaxFDmNRLiZpx7Dv3VCJm7DVmsbAdxU2nczSc7mXgl&amp;id=100057268426567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6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478" y="840740"/>
            <a:ext cx="3740150" cy="553998"/>
          </a:xfrm>
        </p:spPr>
        <p:txBody>
          <a:bodyPr/>
          <a:lstStyle/>
          <a:p>
            <a:pPr algn="ctr"/>
            <a:r>
              <a:rPr lang="ro-RO" i="1" dirty="0" smtClean="0"/>
              <a:t>Realizarea proiectelor de lecție în cadrul școlii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4104"/>
            <a:ext cx="10399648" cy="3323987"/>
          </a:xfrm>
        </p:spPr>
        <p:txBody>
          <a:bodyPr/>
          <a:lstStyle/>
          <a:p>
            <a:r>
              <a:rPr lang="ro-RO" i="1" dirty="0" smtClean="0"/>
              <a:t>S-au realizat un număr de :</a:t>
            </a:r>
          </a:p>
          <a:p>
            <a:pPr marL="285750" indent="-285750">
              <a:buFontTx/>
              <a:buChar char="-"/>
            </a:pPr>
            <a:r>
              <a:rPr lang="ro-RO" i="1" dirty="0" smtClean="0"/>
              <a:t>2 planuri de lecții;</a:t>
            </a:r>
          </a:p>
          <a:p>
            <a:pPr marL="285750" indent="-285750">
              <a:buFontTx/>
              <a:buChar char="-"/>
            </a:pPr>
            <a:r>
              <a:rPr lang="ro-RO" i="1" dirty="0" smtClean="0"/>
              <a:t>2 activități RED;</a:t>
            </a:r>
          </a:p>
          <a:p>
            <a:pPr marL="285750" indent="-285750">
              <a:buFontTx/>
              <a:buChar char="-"/>
            </a:pPr>
            <a:r>
              <a:rPr lang="ro-RO" i="1" dirty="0" smtClean="0"/>
              <a:t>2 fișe de lucru în aplicații IT.</a:t>
            </a:r>
          </a:p>
          <a:p>
            <a:r>
              <a:rPr lang="ro-RO" i="1" dirty="0">
                <a:hlinkClick r:id="rId2"/>
              </a:rPr>
              <a:t>https://</a:t>
            </a:r>
            <a:r>
              <a:rPr lang="ro-RO" i="1" dirty="0" smtClean="0">
                <a:hlinkClick r:id="rId2"/>
              </a:rPr>
              <a:t>drive.google.com/drive/u/0/folders/1LT8dcpSuArzh1WsGTK9ZYhvWhhRTlZnO</a:t>
            </a:r>
            <a:r>
              <a:rPr lang="ro-RO" i="1" dirty="0" smtClean="0"/>
              <a:t> </a:t>
            </a:r>
            <a:endParaRPr lang="ro-RO" i="1" dirty="0"/>
          </a:p>
          <a:p>
            <a:endParaRPr lang="ro-RO" i="1" dirty="0" smtClean="0"/>
          </a:p>
          <a:p>
            <a:endParaRPr lang="ro-RO" i="1" dirty="0"/>
          </a:p>
          <a:p>
            <a:endParaRPr lang="ro-RO" i="1" dirty="0" smtClean="0"/>
          </a:p>
          <a:p>
            <a:endParaRPr lang="ro-RO" i="1" dirty="0"/>
          </a:p>
          <a:p>
            <a:endParaRPr lang="ro-RO" i="1" dirty="0" smtClean="0"/>
          </a:p>
          <a:p>
            <a:endParaRPr lang="ro-RO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031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838200"/>
            <a:ext cx="3740150" cy="276999"/>
          </a:xfrm>
        </p:spPr>
        <p:txBody>
          <a:bodyPr/>
          <a:lstStyle/>
          <a:p>
            <a:pPr algn="ctr"/>
            <a:r>
              <a:rPr lang="ro-RO" i="1" dirty="0" smtClean="0"/>
              <a:t>Organizare focus grup: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64104"/>
            <a:ext cx="10780648" cy="55399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3338703" cy="47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1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1071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PROGRAM: ERASMUS+ KEY ACTION: LEARNING MOBILITY OF INDIVIDUALS ACTION TYPE: ERASMUS ACCREDITATION IN SCHOOL EDUCATION</vt:lpstr>
      <vt:lpstr>EDU MOBILITY PROJECT BN 2023-1-RO01-KA121-SCH-000132968</vt:lpstr>
      <vt:lpstr>PowerPoint Presentation</vt:lpstr>
      <vt:lpstr>EDU MOBILITY PROJECT BN 2023-1-RO01-KA121-SCH-000132968</vt:lpstr>
      <vt:lpstr>EDU MOBILITY PROJECT BN 2023-1-RO01-KA121-SCH-000132968</vt:lpstr>
      <vt:lpstr>Activități sintetizate din primul an de acreditare realizate la Școala Gimnazială „Paul Tanco” Monor</vt:lpstr>
      <vt:lpstr>Realizarea proiectelor de lecție în cadrul școlii</vt:lpstr>
      <vt:lpstr>Organizare focus grup:</vt:lpstr>
      <vt:lpstr>Plantare pădurea ERASMUS:</vt:lpstr>
      <vt:lpstr>Poze din activități: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CONSFĂTUIRI NAȚIONALE PROIECTE EDUCAȚIONALE</dc:title>
  <dc:creator>User</dc:creator>
  <cp:lastModifiedBy>sc_monor</cp:lastModifiedBy>
  <cp:revision>6</cp:revision>
  <dcterms:created xsi:type="dcterms:W3CDTF">2024-10-16T05:43:29Z</dcterms:created>
  <dcterms:modified xsi:type="dcterms:W3CDTF">2024-10-16T07:39:41Z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2024-10-16T00:00:00Z</vt:filetime>
  </property>
  <property fmtid="{D5CDD505-2E9C-101B-9397-08002B2CF9AE}" pid="5" name="Producer">
    <vt:lpwstr>Microsoft® PowerPoint® 2019</vt:lpwstr>
  </property>
</Properties>
</file>